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53.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43.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53.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35.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26.png" ContentType="image/png"/>
  <Override PartName="/ppt/media/image223.png" ContentType="image/png"/>
  <Override PartName="/ppt/media/image221.png" ContentType="image/png"/>
  <Override PartName="/ppt/media/image220.png" ContentType="image/png"/>
  <Override PartName="/ppt/media/image211.png" ContentType="image/png"/>
  <Override PartName="/ppt/media/image209.png" ContentType="image/png"/>
  <Override PartName="/ppt/media/image208.png" ContentType="image/png"/>
  <Override PartName="/ppt/media/image205.png" ContentType="image/png"/>
  <Override PartName="/ppt/media/image204.png" ContentType="image/png"/>
  <Override PartName="/ppt/media/image202.png" ContentType="image/png"/>
  <Override PartName="/ppt/media/image199.png" ContentType="image/png"/>
  <Override PartName="/ppt/media/image218.png" ContentType="image/png"/>
  <Override PartName="/ppt/media/image197.png" ContentType="image/png"/>
  <Override PartName="/ppt/media/image196.png" ContentType="image/png"/>
  <Override PartName="/ppt/media/image195.png" ContentType="image/png"/>
  <Override PartName="/ppt/media/image194.png" ContentType="image/png"/>
  <Override PartName="/ppt/media/image192.png" ContentType="image/png"/>
  <Override PartName="/ppt/media/image191.png" ContentType="image/png"/>
  <Override PartName="/ppt/media/image190.png" ContentType="image/png"/>
  <Override PartName="/ppt/media/image216.png" ContentType="image/png"/>
  <Override PartName="/ppt/media/image188.png" ContentType="image/png"/>
  <Override PartName="/ppt/media/image185.png" ContentType="image/png"/>
  <Override PartName="/ppt/media/image183.png" ContentType="image/png"/>
  <Override PartName="/ppt/media/image180.png" ContentType="image/png"/>
  <Override PartName="/ppt/media/image176.png" ContentType="image/png"/>
  <Override PartName="/ppt/media/image181.png" ContentType="image/png"/>
  <Override PartName="/ppt/media/image174.png" ContentType="image/png"/>
  <Override PartName="/ppt/media/image172.png" ContentType="image/png"/>
  <Override PartName="/ppt/media/image177.png" ContentType="image/png"/>
  <Override PartName="/ppt/media/image171.png" ContentType="image/png"/>
  <Override PartName="/ppt/media/image170.png" ContentType="image/png"/>
  <Override PartName="/ppt/media/image173.png" ContentType="image/png"/>
  <Override PartName="/ppt/media/image169.png" ContentType="image/png"/>
  <Override PartName="/ppt/media/image165.png" ContentType="image/png"/>
  <Override PartName="/ppt/media/image219.png" ContentType="image/png"/>
  <Override PartName="/ppt/media/image164.png" ContentType="image/png"/>
  <Override PartName="/ppt/media/image163.png" ContentType="image/png"/>
  <Override PartName="/ppt/media/image162.png" ContentType="image/png"/>
  <Override PartName="/ppt/media/image157.png" ContentType="image/png"/>
  <Override PartName="/ppt/media/image156.png" ContentType="image/png"/>
  <Override PartName="/ppt/media/image210.png" ContentType="image/png"/>
  <Override PartName="/ppt/media/image154.png" ContentType="image/png"/>
  <Override PartName="/ppt/media/image150.png" ContentType="image/png"/>
  <Override PartName="/ppt/media/image217.png" ContentType="image/png"/>
  <Override PartName="/ppt/media/image149.png" ContentType="image/png"/>
  <Override PartName="/ppt/media/image148.png" ContentType="image/png"/>
  <Override PartName="/ppt/media/image214.png" ContentType="image/png"/>
  <Override PartName="/ppt/media/image147.png" ContentType="image/png"/>
  <Override PartName="/ppt/media/image145.jpeg" ContentType="image/jpeg"/>
  <Override PartName="/ppt/media/image231.png" ContentType="image/png"/>
  <Override PartName="/ppt/media/image167.png" ContentType="image/png"/>
  <Override PartName="/ppt/media/image142.png" ContentType="image/png"/>
  <Override PartName="/ppt/media/image225.png" ContentType="image/png"/>
  <Override PartName="/ppt/media/image215.png" ContentType="image/png"/>
  <Override PartName="/ppt/media/image141.png" ContentType="image/png"/>
  <Override PartName="/ppt/media/image159.png" ContentType="image/png"/>
  <Override PartName="/ppt/media/image139.png" ContentType="image/png"/>
  <Override PartName="/ppt/media/image137.png" ContentType="image/png"/>
  <Override PartName="/ppt/media/image136.png" ContentType="image/png"/>
  <Override PartName="/ppt/media/image135.png" ContentType="image/png"/>
  <Override PartName="/ppt/media/image134.png" ContentType="image/png"/>
  <Override PartName="/ppt/media/image131.png" ContentType="image/png"/>
  <Override PartName="/ppt/media/image229.png" ContentType="image/png"/>
  <Override PartName="/ppt/media/image130.png" ContentType="image/png"/>
  <Override PartName="/ppt/media/image120.png" ContentType="image/png"/>
  <Override PartName="/ppt/media/image213.png" ContentType="image/png"/>
  <Override PartName="/ppt/media/image178.png" ContentType="image/png"/>
  <Override PartName="/ppt/media/image119.png" ContentType="image/png"/>
  <Override PartName="/ppt/media/image123.png" ContentType="image/png"/>
  <Override PartName="/ppt/media/image127.png" ContentType="image/png"/>
  <Override PartName="/ppt/media/image224.emf" ContentType="image/x-emf"/>
  <Override PartName="/ppt/media/image113.png" ContentType="image/png"/>
  <Override PartName="/ppt/media/image125.png" ContentType="image/png"/>
  <Override PartName="/ppt/media/image112.jpeg" ContentType="image/jpeg"/>
  <Override PartName="/ppt/media/image107.png" ContentType="image/png"/>
  <Override PartName="/ppt/media/image105.png" ContentType="image/png"/>
  <Override PartName="/ppt/media/image102.png" ContentType="image/png"/>
  <Override PartName="/ppt/media/image99.png" ContentType="image/png"/>
  <Override PartName="/ppt/media/image151.png" ContentType="image/png"/>
  <Override PartName="/ppt/media/image98.png" ContentType="image/png"/>
  <Override PartName="/ppt/media/image97.png" ContentType="image/png"/>
  <Override PartName="/ppt/media/image109.png" ContentType="image/png"/>
  <Override PartName="/ppt/media/image92.png" ContentType="image/png"/>
  <Override PartName="/ppt/media/image152.png" ContentType="image/png"/>
  <Override PartName="/ppt/media/image88.png" ContentType="image/png"/>
  <Override PartName="/ppt/media/image85.png" ContentType="image/png"/>
  <Override PartName="/ppt/media/image228.png" ContentType="image/png"/>
  <Override PartName="/ppt/media/image84.png" ContentType="image/png"/>
  <Override PartName="/ppt/media/image206.png" ContentType="image/png"/>
  <Override PartName="/ppt/media/image155.png" ContentType="image/png"/>
  <Override PartName="/ppt/media/image82.png" ContentType="image/png"/>
  <Override PartName="/ppt/media/image80.png" ContentType="image/png"/>
  <Override PartName="/ppt/media/image106.png" ContentType="image/png"/>
  <Override PartName="/ppt/media/image198.png" ContentType="image/png"/>
  <Override PartName="/ppt/media/image78.png" ContentType="image/png"/>
  <Override PartName="/ppt/media/image146.png" ContentType="image/png"/>
  <Override PartName="/ppt/media/image77.png" ContentType="image/png"/>
  <Override PartName="/ppt/media/image193.png" ContentType="image/png"/>
  <Override PartName="/ppt/media/image95.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138.png" ContentType="image/png"/>
  <Override PartName="/ppt/media/image118.png" ContentType="image/png"/>
  <Override PartName="/ppt/media/image175.png" ContentType="image/png"/>
  <Override PartName="/ppt/media/image129.png" ContentType="image/png"/>
  <Override PartName="/ppt/media/image68.png" ContentType="image/png"/>
  <Override PartName="/ppt/media/image179.png" ContentType="image/png"/>
  <Override PartName="/ppt/media/image69.png" ContentType="image/png"/>
  <Override PartName="/ppt/media/image168.png" ContentType="image/png"/>
  <Override PartName="/ppt/media/image67.png" ContentType="image/png"/>
  <Override PartName="/ppt/media/image96.png" ContentType="image/png"/>
  <Override PartName="/ppt/media/image60.jpeg" ContentType="image/jpeg"/>
  <Override PartName="/ppt/media/image59.png" ContentType="image/png"/>
  <Override PartName="/ppt/media/image58.jpeg" ContentType="image/jpeg"/>
  <Override PartName="/ppt/media/image227.png" ContentType="image/png"/>
  <Override PartName="/ppt/media/image91.png" ContentType="image/png"/>
  <Override PartName="/ppt/media/image161.png" ContentType="image/png"/>
  <Override PartName="/ppt/media/image153.png" ContentType="image/png"/>
  <Override PartName="/ppt/media/image63.jpeg" ContentType="image/jpeg"/>
  <Override PartName="/ppt/media/image57.jpeg" ContentType="image/jpeg"/>
  <Override PartName="/ppt/media/image144.png" ContentType="image/png"/>
  <Override PartName="/ppt/media/image56.jpeg" ContentType="image/jpeg"/>
  <Override PartName="/ppt/media/image54.jpeg" ContentType="image/jpeg"/>
  <Override PartName="/ppt/media/image203.png" ContentType="image/png"/>
  <Override PartName="/ppt/media/image187.png" ContentType="image/png"/>
  <Override PartName="/ppt/media/image182.png" ContentType="image/png"/>
  <Override PartName="/ppt/media/image62.jpeg" ContentType="image/jpeg"/>
  <Override PartName="/ppt/media/image53.jpeg" ContentType="image/jpeg"/>
  <Override PartName="/ppt/media/image50.png" ContentType="image/png"/>
  <Override PartName="/ppt/media/image45.png" ContentType="image/png"/>
  <Override PartName="/ppt/media/image104.jpeg" ContentType="image/jpeg"/>
  <Override PartName="/ppt/media/image132.png" ContentType="image/png"/>
  <Override PartName="/ppt/media/image44.png" ContentType="image/png"/>
  <Override PartName="/ppt/media/image111.png" ContentType="image/png"/>
  <Override PartName="/ppt/media/image222.png" ContentType="image/png"/>
  <Override PartName="/ppt/media/image43.png" ContentType="image/png"/>
  <Override PartName="/ppt/media/image186.png" ContentType="image/png"/>
  <Override PartName="/ppt/media/image41.png" ContentType="image/png"/>
  <Override PartName="/ppt/media/image212.png" ContentType="image/png"/>
  <Override PartName="/ppt/media/image122.png" ContentType="image/png"/>
  <Override PartName="/ppt/media/image39.jpeg" ContentType="image/jpeg"/>
  <Override PartName="/ppt/media/image65.png" ContentType="image/png"/>
  <Override PartName="/ppt/media/image103.png" ContentType="image/png"/>
  <Override PartName="/ppt/media/image158.png" ContentType="image/png"/>
  <Override PartName="/ppt/media/image38.jpeg" ContentType="image/jpeg"/>
  <Override PartName="/ppt/media/image83.png" ContentType="image/png"/>
  <Override PartName="/ppt/media/image36.jpeg" ContentType="image/jpeg"/>
  <Override PartName="/ppt/media/image35.jpeg" ContentType="image/jpeg"/>
  <Override PartName="/ppt/media/image128.png" ContentType="image/png"/>
  <Override PartName="/ppt/media/image49.png" ContentType="image/png"/>
  <Override PartName="/ppt/media/image89.png" ContentType="image/png"/>
  <Override PartName="/ppt/media/image33.jpeg" ContentType="image/jpeg"/>
  <Override PartName="/ppt/media/image55.jpeg" ContentType="image/jpeg"/>
  <Override PartName="/ppt/media/image32.jpeg" ContentType="image/jpeg"/>
  <Override PartName="/ppt/media/image66.png" ContentType="image/png"/>
  <Override PartName="/ppt/media/image115.png" ContentType="image/png"/>
  <Override PartName="/ppt/media/image30.jpeg" ContentType="image/jpeg"/>
  <Override PartName="/ppt/media/image71.png" ContentType="image/png"/>
  <Override PartName="/ppt/media/image29.jpeg" ContentType="image/jpeg"/>
  <Override PartName="/ppt/media/image27.png" ContentType="image/png"/>
  <Override PartName="/ppt/media/image143.png" ContentType="image/png"/>
  <Override PartName="/ppt/media/image26.png" ContentType="image/png"/>
  <Override PartName="/ppt/media/image24.png" ContentType="image/png"/>
  <Override PartName="/ppt/media/image116.jpeg" ContentType="image/jpeg"/>
  <Override PartName="/ppt/media/image140.png" ContentType="image/png"/>
  <Override PartName="/ppt/media/image28.jpeg" ContentType="image/jpeg"/>
  <Override PartName="/ppt/media/image19.jpeg" ContentType="image/jpeg"/>
  <Override PartName="/ppt/media/image87.png" ContentType="image/png"/>
  <Override PartName="/ppt/media/image126.png" ContentType="image/png"/>
  <Override PartName="/ppt/media/image25.png" ContentType="image/png"/>
  <Override PartName="/ppt/media/image90.jpeg" ContentType="image/jpeg"/>
  <Override PartName="/ppt/media/image230.png" ContentType="image/png"/>
  <Override PartName="/ppt/media/image124.png" ContentType="image/png"/>
  <Override PartName="/ppt/media/image42.png" ContentType="image/png"/>
  <Override PartName="/ppt/media/image108.jpeg" ContentType="image/jpeg"/>
  <Override PartName="/ppt/media/image17.jpeg" ContentType="image/jpeg"/>
  <Override PartName="/ppt/media/image81.png" ContentType="image/png"/>
  <Override PartName="/ppt/media/image201.png" ContentType="image/png"/>
  <Override PartName="/ppt/media/image52.png" ContentType="image/png"/>
  <Override PartName="/ppt/media/image16.jpeg" ContentType="image/jpeg"/>
  <Override PartName="/ppt/media/image86.png" ContentType="image/png"/>
  <Override PartName="/ppt/media/image133.png" ContentType="image/png"/>
  <Override PartName="/ppt/media/image14.png" ContentType="image/png"/>
  <Override PartName="/ppt/media/image207.png" ContentType="image/png"/>
  <Override PartName="/ppt/media/image13.png" ContentType="image/png"/>
  <Override PartName="/ppt/media/image21.jpeg" ContentType="image/jpeg"/>
  <Override PartName="/ppt/media/image46.png" ContentType="image/png"/>
  <Override PartName="/ppt/media/image200.png" ContentType="image/png"/>
  <Override PartName="/ppt/media/image166.png" ContentType="image/png"/>
  <Override PartName="/ppt/media/image12.png" ContentType="image/png"/>
  <Override PartName="/ppt/media/image94.png" ContentType="image/png"/>
  <Override PartName="/ppt/media/image110.png" ContentType="image/png"/>
  <Override PartName="/ppt/media/image31.jpeg" ContentType="image/jpeg"/>
  <Override PartName="/ppt/media/image121.png" ContentType="image/png"/>
  <Override PartName="/ppt/media/image64.jpeg" ContentType="image/jpeg"/>
  <Override PartName="/ppt/media/image23.png" ContentType="image/png"/>
  <Override PartName="/ppt/media/image160.png" ContentType="image/png"/>
  <Override PartName="/ppt/media/image22.jpeg" ContentType="image/jpeg"/>
  <Override PartName="/ppt/media/image100.png" ContentType="image/png"/>
  <Override PartName="/ppt/media/image117.png" ContentType="image/png"/>
  <Override PartName="/ppt/media/image48.png" ContentType="image/png"/>
  <Override PartName="/ppt/media/image15.png" ContentType="image/png"/>
  <Override PartName="/ppt/media/image9.png" ContentType="image/png"/>
  <Override PartName="/ppt/media/image37.jpeg" ContentType="image/jpeg"/>
  <Override PartName="/ppt/media/image40.png" ContentType="image/png"/>
  <Override PartName="/ppt/media/image8.png" ContentType="image/png"/>
  <Override PartName="/ppt/media/image34.png" ContentType="image/png"/>
  <Override PartName="/ppt/media/image101.png" ContentType="image/png"/>
  <Override PartName="/ppt/media/image6.png" ContentType="image/png"/>
  <Override PartName="/ppt/media/image93.jpeg" ContentType="image/jpeg"/>
  <Override PartName="/ppt/media/image189.png" ContentType="image/png"/>
  <Override PartName="/ppt/media/image5.png" ContentType="image/png"/>
  <Override PartName="/ppt/media/image184.png" ContentType="image/png"/>
  <Override PartName="/ppt/media/image51.png" ContentType="image/png"/>
  <Override PartName="/ppt/media/image20.jpeg" ContentType="image/jpeg"/>
  <Override PartName="/ppt/media/image10.gif" ContentType="image/gif"/>
  <Override PartName="/ppt/media/image18.png" ContentType="image/png"/>
  <Override PartName="/ppt/media/image114.png" ContentType="image/png"/>
  <Override PartName="/ppt/media/image7.png" ContentType="image/png"/>
  <Override PartName="/ppt/media/image4.png" ContentType="image/png"/>
  <Override PartName="/ppt/media/image3.png" ContentType="image/png"/>
  <Override PartName="/ppt/media/image61.jpeg" ContentType="image/jpeg"/>
  <Override PartName="/ppt/media/image70.png" ContentType="image/png"/>
  <Override PartName="/ppt/media/image2.png" ContentType="image/png"/>
  <Override PartName="/ppt/media/image79.png" ContentType="image/png"/>
  <Override PartName="/ppt/media/image47.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112"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113"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114"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115" name="PlaceHolder 5"/>
          <p:cNvSpPr>
            <a:spLocks noGrp="1"/>
          </p:cNvSpPr>
          <p:nvPr>
            <p:ph type="sldNum"/>
          </p:nvPr>
        </p:nvSpPr>
        <p:spPr>
          <a:xfrm>
            <a:off x="4399200" y="9555480"/>
            <a:ext cx="3372840" cy="502560"/>
          </a:xfrm>
          <a:prstGeom prst="rect">
            <a:avLst/>
          </a:prstGeom>
        </p:spPr>
        <p:txBody>
          <a:bodyPr lIns="0" rIns="0" tIns="0" bIns="0" anchor="b"/>
          <a:p>
            <a:pPr algn="r"/>
            <a:fld id="{18F9AE93-6CDD-41E7-9A3C-326E774EE73B}"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5" name="PlaceHolder 1"/>
          <p:cNvSpPr>
            <a:spLocks noGrp="1"/>
          </p:cNvSpPr>
          <p:nvPr>
            <p:ph type="body"/>
          </p:nvPr>
        </p:nvSpPr>
        <p:spPr>
          <a:xfrm>
            <a:off x="777240" y="4777560"/>
            <a:ext cx="6217560" cy="4585320"/>
          </a:xfrm>
          <a:prstGeom prst="rect">
            <a:avLst/>
          </a:prstGeom>
        </p:spPr>
        <p:txBody>
          <a:bodyPr lIns="0" rIns="0" tIns="0" bIns="0"/>
          <a:p>
            <a:r>
              <a:rPr lang="en-US">
                <a:latin typeface="Arial"/>
              </a:rPr>
              <a:t>Hello, my name is Derrick Kearney.</a:t>
            </a:r>
            <a:endParaRPr/>
          </a:p>
          <a:p>
            <a:endParaRPr/>
          </a:p>
          <a:p>
            <a:r>
              <a:rPr lang="en-US">
                <a:latin typeface="Arial"/>
              </a:rPr>
              <a:t>Welcome to the Final Examination for my Master's Degree.</a:t>
            </a:r>
            <a:endParaRPr/>
          </a:p>
          <a:p>
            <a:endParaRPr/>
          </a:p>
          <a:p>
            <a:r>
              <a:rPr lang="en-US">
                <a:latin typeface="Arial"/>
              </a:rPr>
              <a:t>I work for hubzero.org at Purdue University</a:t>
            </a:r>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4"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There are a number of tools that work at the UI level to check web sites for various levels of correctness. For example IBM AppScan performs UI level security scans, and there are some web browser automation tools like Sahi Pro. </a:t>
            </a:r>
            <a:endParaRPr/>
          </a:p>
          <a:p>
            <a:endParaRPr/>
          </a:p>
          <a:p>
            <a:r>
              <a:rPr lang="en-US">
                <a:latin typeface="Arial"/>
              </a:rPr>
              <a:t>But none of the currently available tools would work out of the box because the hub is a dual environment system.</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5"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You see, on the hub, users interact with the web site through a web browser, but they also interact with the hub's simulation tools, which run in Debian Linux based virtual containers that can also be accessed over SSH</a:t>
            </a:r>
            <a:endParaRPr/>
          </a:p>
          <a:p>
            <a:endParaRPr/>
          </a:p>
          <a:p>
            <a:r>
              <a:rPr lang="en-US">
                <a:latin typeface="Arial"/>
              </a:rPr>
              <a:t>I wanted to be able to write automation scripts for both environments, because some of the hardest things to manually check are the processes that use both environments.</a:t>
            </a:r>
            <a:endParaRPr/>
          </a:p>
          <a:p>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6"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So I developed HUBcheck, which is a Python based library built on top of Selenium WebDriver (providing web browser automation) , Paramiko (providing SSH automation), BrowserMob Proxy, ffmpeg, vnc, and a bunch of X server utilities.</a:t>
            </a:r>
            <a:endParaRPr/>
          </a:p>
          <a:p>
            <a:endParaRPr/>
          </a:p>
          <a:p>
            <a:r>
              <a:rPr lang="en-US">
                <a:latin typeface="Arial"/>
              </a:rPr>
              <a:t>HUBcheck allows developers to build automation scripts that mimic the user's experience. It tries to interact with the hub's web pages and the command line the same way a user would.</a:t>
            </a:r>
            <a:endParaRPr/>
          </a:p>
          <a:p>
            <a:endParaRPr/>
          </a:p>
          <a:p>
            <a:r>
              <a:rPr lang="en-US">
                <a:latin typeface="Arial"/>
              </a:rPr>
              <a:t>It provides ways for developers to build abstractions of hub web pages, called page objects, and it provides ways to connect to the tool session containers, that simulation tools run in, over SSH.</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7"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To demonstrate the capabilities of HUBcheck, lets first consider a web browser automation example where we want to login to a hub website. </a:t>
            </a:r>
            <a:endParaRPr/>
          </a:p>
          <a:p>
            <a:endParaRPr/>
          </a:p>
          <a:p>
            <a:r>
              <a:rPr lang="en-US">
                <a:latin typeface="Arial"/>
              </a:rPr>
              <a:t>This is the login form for one of our hubs, nanohub.org.</a:t>
            </a:r>
            <a:endParaRPr/>
          </a:p>
          <a:p>
            <a:endParaRPr/>
          </a:p>
          <a:p>
            <a:r>
              <a:rPr lang="en-US">
                <a:latin typeface="Arial"/>
              </a:rPr>
              <a:t>If we were going to manually interact with this or test the login action,</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8"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we would need to fill in a username...</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9"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Then type in a password...</a:t>
            </a:r>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0"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And lastly press the submit button.</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1"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HUBcheck provides a developer with the capabilities to perform the same actions. The HUBcheck library includes a set of classes, called page objects, that are abstractions of web pages or parts of web pages found on hubs. </a:t>
            </a:r>
            <a:endParaRPr/>
          </a:p>
          <a:p>
            <a:endParaRPr/>
          </a:p>
          <a:p>
            <a:r>
              <a:rPr lang="en-US">
                <a:latin typeface="Arial"/>
              </a:rPr>
              <a:t>Here is a page object for the hub login web page.</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2"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In this page object, the fields in the form are represented by data members of the page object class, which also happen to be smaller page objects</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3"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And services of the web page are represented by methods of the page object class.</a:t>
            </a:r>
            <a:endParaRPr/>
          </a:p>
          <a:p>
            <a:endParaRPr/>
          </a:p>
          <a:p>
            <a:r>
              <a:rPr lang="en-US">
                <a:latin typeface="Arial"/>
              </a:rPr>
              <a:t>You can see that in the login_as service, we set the value of the “username” field, then set the value of the “password” field, and lastly click the submit button, just like a user would.</a:t>
            </a:r>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6"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Our team produces a software platform, called HUBzero, that we use to put together dynamic websites, called “hubs”, to support science and research communities.</a:t>
            </a:r>
            <a:endParaRPr/>
          </a:p>
          <a:p>
            <a:endParaRPr/>
          </a:p>
          <a:p>
            <a:r>
              <a:rPr lang="en-US">
                <a:latin typeface="Arial"/>
              </a:rPr>
              <a:t>Our group manages about 20 hubs that allow users to develop and deploy simulation tools that others can run inside of their web browser, share content like lectures, notes, papers, collaborate within groups to build specialized communities, and manage and publish data like results from experiments.</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4"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In an automation script, we can use HUBcheck to launch a web browser, navigate to the hub login web page, and then use our LoginPage page object to perform the “login service” of filling in the form and pressing the sign in button.</a:t>
            </a:r>
            <a:endParaRPr/>
          </a:p>
          <a:p>
            <a:endParaRPr/>
          </a:p>
          <a:p>
            <a:r>
              <a:rPr lang="en-US">
                <a:latin typeface="Arial"/>
              </a:rPr>
              <a:t>The Page Object design pattern isn't new, but out of the box, no packages other than HUBcheck provides page objects for the hubzero software. Additionally, the HUBcheck page objects are not hub specific. Our team manages nearly 20 hubs and HUBcheck can configure the page objects based on the hub it is running against. </a:t>
            </a:r>
            <a:endParaRPr/>
          </a:p>
          <a:p>
            <a:endParaRPr/>
          </a:p>
          <a:p>
            <a:r>
              <a:rPr lang="en-US">
                <a:latin typeface="Arial"/>
              </a:rPr>
              <a:t>While instrumenting hub web pages, I've also developed a few patterns or best practices for building robust page objects for situations where the naive approach is inefficient.</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5"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first pattern deals building page objects for forms. We use a lot of forms on the hub, and the page objects tend to look the same. They all want the user to take some answers to questions, fill them in to fields on the web page, and press the submit or cancel button. So the WebForm pattern encourages developer to use a generic “Form” page object, and customize it with fields specific to the form being automated.</a:t>
            </a:r>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6"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second situation is dealing with lists of items on a web page. If you have a list of items on a web page, you never know how many items will be displayed. The ItemList Pattern encourages users to build a single page object to represent an item in a list, and update which item in the list that the page object points to instead of trying to build a separate class for each item in the list.</a:t>
            </a:r>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7"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last pattern is probably the most interesting because the problem could mean a tremendous amount of work, but in the end, a simple solution saves us. Its the IframeWrap Pattern. </a:t>
            </a:r>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8"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Here is an example web page with three input fields and two frames.</a:t>
            </a:r>
            <a:endParaRPr/>
          </a:p>
          <a:p>
            <a:endParaRPr/>
          </a:p>
          <a:p>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9"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first input field, i0, is located in the default context. This is the level of the web page we generally work in when iframes are not involved.</a:t>
            </a:r>
            <a:endParaRPr/>
          </a:p>
          <a:p>
            <a:endParaRPr/>
          </a:p>
          <a:p>
            <a:r>
              <a:rPr lang="en-US">
                <a:latin typeface="Arial"/>
              </a:rPr>
              <a:t>Along with the input field i0, this web page also has an iframe, frame1.</a:t>
            </a:r>
            <a:endParaRPr/>
          </a:p>
          <a:p>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0"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This area makes up what we refer to as the Frame1 Context. The Frame1 context has an input field i1, and another iframe, frame2.</a:t>
            </a:r>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1"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Lastly, this area makes up the Frame2 Context. It only contains the input field i2.</a:t>
            </a:r>
            <a:endParaRPr/>
          </a:p>
          <a:p>
            <a:endParaRPr/>
          </a:p>
          <a:p>
            <a:r>
              <a:rPr lang="en-US">
                <a:latin typeface="Arial"/>
              </a:rPr>
              <a:t>The problem is, if I have a page object that represents a element that exists outside of an iframe, like the input field i0, do I need to create a new class to represent the same element that exists inside of an iframe, like i1 or i2?</a:t>
            </a:r>
            <a:endParaRPr/>
          </a:p>
          <a:p>
            <a:endParaRPr/>
          </a:p>
          <a:p>
            <a:r>
              <a:rPr lang="en-US">
                <a:latin typeface="Arial"/>
              </a:rPr>
              <a:t>Let me explain a little more...</a:t>
            </a:r>
            <a:endParaRPr/>
          </a:p>
          <a:p>
            <a:endParaRPr/>
          </a:p>
          <a:p>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2"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If we wanted to build a page object for the i0 input field, that resides in the Default Context, it would look something like this. </a:t>
            </a:r>
            <a:endParaRPr/>
          </a:p>
          <a:p>
            <a:endParaRPr/>
          </a:p>
          <a:p>
            <a:r>
              <a:rPr lang="en-US">
                <a:latin typeface="Arial"/>
              </a:rPr>
              <a:t>There would probably be a getter method to retrieve the value of the input, a setter method to set the value of the input, and maybe an append method that just appended text to whatever was already in the field.</a:t>
            </a:r>
            <a:endParaRPr/>
          </a:p>
          <a:p>
            <a:endParaRPr/>
          </a:p>
          <a:p>
            <a:r>
              <a:rPr lang="en-US">
                <a:latin typeface="Arial"/>
              </a:rPr>
              <a:t>Since the i0 field resides in the default context, there is no need to do anything special, our methods will find the i0 input element in the HTML DOM, and perform actions on it.</a:t>
            </a:r>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3"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If we wanted to build a page object for the i1 input field, we would have to do a little more work.</a:t>
            </a:r>
            <a:endParaRPr/>
          </a:p>
          <a:p>
            <a:endParaRPr/>
          </a:p>
          <a:p>
            <a:r>
              <a:rPr lang="en-US">
                <a:latin typeface="Arial"/>
              </a:rPr>
              <a:t>The page object is almost the same as the one for the i0 input field, but because i1 is located inside of the Frame1 context, we have to instruct the web browser to traverse an iframe to get to it.</a:t>
            </a:r>
            <a:endParaRPr/>
          </a:p>
          <a:p>
            <a:endParaRPr/>
          </a:p>
          <a:p>
            <a:r>
              <a:rPr lang="en-US">
                <a:latin typeface="Arial"/>
              </a:rPr>
              <a:t>So inside each of our methods we add a few lines of code to traverse the iframe, then we search for the element in the HTML DOM, perform our actions on the element, and lastly, we have to return back to the default context.</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7"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The hub started back in 2005, when the team was responsible for one hub, nanohub.org.</a:t>
            </a:r>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4"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Building a page object for the i2 input field is similar, but since its located inside of the Frame2 context, which is located inside of the Frame1 context, we have to traverse both frames, perform our core actions of clearing the field and typing new text into it, then return to the default context.</a:t>
            </a:r>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5"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So back to our question, do we really need three separate classes to represent these page objects? </a:t>
            </a:r>
            <a:endParaRPr/>
          </a:p>
          <a:p>
            <a:endParaRPr/>
          </a:p>
          <a:p>
            <a:r>
              <a:rPr lang="en-US">
                <a:latin typeface="Arial"/>
              </a:rPr>
              <a:t>If we do, it means we have a lot of work ahead of us because any time we find one of our page objects in an iframe, we have to create a new copy to handle the iframe traversal.</a:t>
            </a:r>
            <a:endParaRPr/>
          </a:p>
          <a:p>
            <a:endParaRPr/>
          </a:p>
          <a:p>
            <a:r>
              <a:rPr lang="en-US" sz="2000">
                <a:latin typeface="Arial"/>
              </a:rPr>
              <a:t>Well, as you might have guessed, the answer is no because we can use the IframeWrap Pattern which</a:t>
            </a:r>
            <a:r>
              <a:rPr lang="en-US">
                <a:latin typeface="Arial"/>
              </a:rPr>
              <a:t> uses the Decorator Pattern to “decorate” or wrap the attributes of a page object with code to:</a:t>
            </a:r>
            <a:endParaRPr/>
          </a:p>
          <a:p>
            <a:endParaRPr/>
          </a:p>
          <a:p>
            <a:r>
              <a:rPr lang="en-US">
                <a:latin typeface="Arial"/>
              </a:rPr>
              <a:t>1. Enter an iframe context.</a:t>
            </a:r>
            <a:endParaRPr/>
          </a:p>
          <a:p>
            <a:r>
              <a:rPr lang="en-US">
                <a:latin typeface="Arial"/>
              </a:rPr>
              <a:t>2. Call the original page object method.</a:t>
            </a:r>
            <a:endParaRPr/>
          </a:p>
          <a:p>
            <a:r>
              <a:rPr lang="en-US">
                <a:latin typeface="Arial"/>
              </a:rPr>
              <a:t>3. Exit the iframe context.</a:t>
            </a:r>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6"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purpose of the decorator pattern is to extend functionality of an object without necessarily changing the interface or other objects of the class. </a:t>
            </a:r>
            <a:endParaRPr/>
          </a:p>
          <a:p>
            <a:endParaRPr/>
          </a:p>
          <a:p>
            <a:r>
              <a:rPr lang="en-US">
                <a:latin typeface="Arial"/>
              </a:rPr>
              <a:t>It does this by wrapping the original functionality of the object's attribute with code to do extra stuff.</a:t>
            </a:r>
            <a:endParaRPr/>
          </a:p>
          <a:p>
            <a:endParaRPr/>
          </a:p>
          <a:p>
            <a:r>
              <a:rPr lang="en-US">
                <a:latin typeface="Arial"/>
              </a:rPr>
              <a:t>For example, if we had an object 'a', which was an instance of class 'A', with a method 'f', we could add functionality to 'f' by first pointing a.f to our wrapper method, and then in our wrapper method, we would add the extra code to extend a.f, and call the original function object.</a:t>
            </a:r>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7"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We can apply this same idea to our Text page object.</a:t>
            </a:r>
            <a:endParaRPr/>
          </a:p>
          <a:p>
            <a:endParaRPr/>
          </a:p>
          <a:p>
            <a:r>
              <a:rPr lang="en-US">
                <a:latin typeface="Arial"/>
              </a:rPr>
              <a:t>The page object has a method named value() that performs the core actions of adjusting the underlying HTML element.</a:t>
            </a:r>
            <a:endParaRPr/>
          </a:p>
          <a:p>
            <a:endParaRPr/>
          </a:p>
          <a:p>
            <a:r>
              <a:rPr lang="en-US">
                <a:latin typeface="Arial"/>
              </a:rPr>
              <a:t>In Python, the object's </a:t>
            </a:r>
            <a:r>
              <a:rPr i="1" lang="en-US">
                <a:latin typeface="Arial"/>
              </a:rPr>
              <a:t>value</a:t>
            </a:r>
            <a:r>
              <a:rPr lang="en-US">
                <a:latin typeface="Arial"/>
              </a:rPr>
              <a:t> attribute points to a function object, so we can represent it like this.</a:t>
            </a:r>
            <a:endParaRPr/>
          </a:p>
          <a:p>
            <a:endParaRPr/>
          </a:p>
          <a:p>
            <a:r>
              <a:rPr lang="en-US">
                <a:latin typeface="Arial"/>
              </a:rPr>
              <a:t>We can decorate this function object to add our “enter” and “exit” iframe commands.</a:t>
            </a:r>
            <a:endParaRPr/>
          </a:p>
          <a:p>
            <a:endParaRPr/>
          </a:p>
          <a:p>
            <a:r>
              <a:rPr lang="en-US">
                <a:latin typeface="Arial"/>
              </a:rPr>
              <a:t>After decorating the function object, the value attribute will point to our wrapper function, and our wrapper function will call the original function object.</a:t>
            </a:r>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8"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In the end, we can create the objects that represent the i0, i1, and i2 text input fields by using the same Text class.</a:t>
            </a:r>
            <a:endParaRPr/>
          </a:p>
          <a:p>
            <a:endParaRPr/>
          </a:p>
          <a:p>
            <a:r>
              <a:rPr lang="en-US">
                <a:latin typeface="Arial"/>
              </a:rPr>
              <a:t>For i1, and i2, we call the IframeWrap function to decorate the object's methods to enter and exit the correct frame context. </a:t>
            </a:r>
            <a:endParaRPr/>
          </a:p>
          <a:p>
            <a:endParaRPr/>
          </a:p>
          <a:p>
            <a:r>
              <a:rPr lang="en-US">
                <a:latin typeface="Arial"/>
              </a:rPr>
              <a:t>You'll notice that when we go to use the i0, i1, and i2 objects in our automation script, their interface shows no details of frames being involved. It is hidden inside of the object.</a:t>
            </a:r>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9"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 mentioned earlier the HUB is a dual environment system.</a:t>
            </a:r>
            <a:endParaRPr/>
          </a:p>
          <a:p>
            <a:endParaRPr/>
          </a:p>
          <a:p>
            <a:r>
              <a:rPr lang="en-US">
                <a:latin typeface="Arial"/>
              </a:rPr>
              <a:t>We've been discussing automation in the web browser environment. Let's now focus on automation in the tool session container environment, where simulation tools run.</a:t>
            </a:r>
            <a:endParaRPr/>
          </a:p>
          <a:p>
            <a:endParaRPr/>
          </a:p>
          <a:p>
            <a:r>
              <a:rPr lang="en-US">
                <a:latin typeface="Arial"/>
              </a:rPr>
              <a:t>Normally, users start simulation tools from the web browser. That request travels through the web server and to the middleware which allocates a Debian Linux based virtual container running on an execution host.</a:t>
            </a:r>
            <a:endParaRPr/>
          </a:p>
          <a:p>
            <a:endParaRPr/>
          </a:p>
          <a:p>
            <a:r>
              <a:rPr lang="en-US">
                <a:latin typeface="Arial"/>
              </a:rPr>
              <a:t>Simulation tools run in this environment, which has access to grid infrastructure and visualization servers. This is also the environment where HUB users can develop simulation tools for their research.</a:t>
            </a:r>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0"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middleware provides an ssh interface to interact with tool session containers.</a:t>
            </a:r>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1"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And by using the Parmaiko Python library, HUBcheck can automate access to the environment so developers can write automation scripts to interact with the containers, running commands through an Expect-like interface.</a:t>
            </a:r>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2" name="PlaceHolder 1"/>
          <p:cNvSpPr>
            <a:spLocks noGrp="1"/>
          </p:cNvSpPr>
          <p:nvPr>
            <p:ph type="body"/>
          </p:nvPr>
        </p:nvSpPr>
        <p:spPr>
          <a:xfrm>
            <a:off x="777240" y="4813560"/>
            <a:ext cx="6217560" cy="4525920"/>
          </a:xfrm>
          <a:prstGeom prst="rect">
            <a:avLst/>
          </a:prstGeom>
        </p:spPr>
        <p:txBody>
          <a:bodyPr lIns="0" rIns="0" tIns="0" bIns="0"/>
          <a:p>
            <a:r>
              <a:rPr lang="en-US">
                <a:latin typeface="Arial"/>
              </a:rPr>
              <a:t>A number of tools have been built on top of HUBcheck. A few years ago, our team was using a HUBcheck based script to registering students for courses on NANOHUB-U, a part of the nanohub.org website, while a more automated solution was being developed.</a:t>
            </a:r>
            <a:endParaRPr/>
          </a:p>
          <a:p>
            <a:endParaRPr/>
          </a:p>
          <a:p>
            <a:r>
              <a:rPr lang="en-US">
                <a:latin typeface="Arial"/>
              </a:rPr>
              <a:t>Recently we started using a HUBcheck based script to perform nightly builds and tests of hubzero's Rappture Toolkit, our inhouse graphical user interface library, inside of the tool session container.</a:t>
            </a:r>
            <a:endParaRPr/>
          </a:p>
          <a:p>
            <a:endParaRPr/>
          </a:p>
          <a:p>
            <a:r>
              <a:rPr lang="en-US">
                <a:latin typeface="Arial"/>
              </a:rPr>
              <a:t>Probably the most used tool, and one of the original motivations for building the HUBcheck library was for running nightly and weekly tests on the hubs we manage. This is the job of a tool called hctestrunner.</a:t>
            </a:r>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3" name="PlaceHolder 1"/>
          <p:cNvSpPr>
            <a:spLocks noGrp="1"/>
          </p:cNvSpPr>
          <p:nvPr>
            <p:ph type="body"/>
          </p:nvPr>
        </p:nvSpPr>
        <p:spPr>
          <a:xfrm>
            <a:off x="777240" y="4777560"/>
            <a:ext cx="6217560" cy="5119560"/>
          </a:xfrm>
          <a:prstGeom prst="rect">
            <a:avLst/>
          </a:prstGeom>
        </p:spPr>
        <p:txBody>
          <a:bodyPr lIns="0" rIns="0" tIns="0" bIns="0"/>
          <a:p>
            <a:r>
              <a:rPr lang="en-US">
                <a:latin typeface="Arial"/>
              </a:rPr>
              <a:t>The hubcheck test runner uses both HUBcheck and PyTest, a Python testing library. </a:t>
            </a:r>
            <a:endParaRPr/>
          </a:p>
          <a:p>
            <a:endParaRPr/>
          </a:p>
          <a:p>
            <a:r>
              <a:rPr lang="en-US">
                <a:latin typeface="Arial"/>
              </a:rPr>
              <a:t>Currently, it is regularly running two test suites. </a:t>
            </a:r>
            <a:endParaRPr/>
          </a:p>
          <a:p>
            <a:endParaRPr/>
          </a:p>
          <a:p>
            <a:r>
              <a:rPr lang="en-US">
                <a:latin typeface="Arial"/>
              </a:rPr>
              <a:t>The nightly test suite covers access to the hub and the tool session containers, and is meant as a “smoke” test, to alert the HUBzero team of major failures that may happen on a daily basis.</a:t>
            </a:r>
            <a:endParaRPr/>
          </a:p>
          <a:p>
            <a:endParaRPr/>
          </a:p>
          <a:p>
            <a:r>
              <a:rPr lang="en-US">
                <a:latin typeface="Arial"/>
              </a:rPr>
              <a:t>The weekly test suite does more in depth testing of the workspace and website. This test suite helps us track a number of hub configuration problems as hubs go through their weekly upgrades.</a:t>
            </a:r>
            <a:endParaRPr/>
          </a:p>
          <a:p>
            <a:endParaRPr/>
          </a:p>
          <a:p>
            <a:r>
              <a:rPr lang="en-US">
                <a:latin typeface="Arial"/>
              </a:rPr>
              <a:t>Both test suites are heavily focused on the tool session container environment and have less tests that cover aspects of the website.</a:t>
            </a:r>
            <a:endParaRPr/>
          </a:p>
          <a:p>
            <a:endParaRPr/>
          </a:p>
          <a:p>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8"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In 2007, the number of hubs in production had risen to 4</a:t>
            </a:r>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4" name="PlaceHolder 1"/>
          <p:cNvSpPr>
            <a:spLocks noGrp="1"/>
          </p:cNvSpPr>
          <p:nvPr>
            <p:ph type="body"/>
          </p:nvPr>
        </p:nvSpPr>
        <p:spPr>
          <a:xfrm>
            <a:off x="777240" y="4741560"/>
            <a:ext cx="6217560" cy="4607640"/>
          </a:xfrm>
          <a:prstGeom prst="rect">
            <a:avLst/>
          </a:prstGeom>
        </p:spPr>
        <p:txBody>
          <a:bodyPr lIns="0" rIns="0" tIns="0" bIns="0"/>
          <a:p>
            <a:r>
              <a:rPr lang="en-US">
                <a:latin typeface="Arial"/>
              </a:rPr>
              <a:t>From Feb 2014 to Feb 2015, our team spent a lot of time upgrading hubs, and we were able to use HUBcheck to track problems that needed to be fixed on hub. </a:t>
            </a:r>
            <a:endParaRPr/>
          </a:p>
          <a:p>
            <a:endParaRPr/>
          </a:p>
          <a:p>
            <a:r>
              <a:rPr lang="en-US">
                <a:latin typeface="Arial"/>
              </a:rPr>
              <a:t>Over the observation period, there were two types of upgrades occurring. The first type of upgrade was hub website code being upgraded to the 1.2.2 code base and 1.3.0 code base. The second type of upgrade had to do with tool session containers having their operating systems and configurations upgraded from Debian Linux 5 and 6 to Debian Linux 7.</a:t>
            </a:r>
            <a:endParaRPr/>
          </a:p>
          <a:p>
            <a:endParaRPr/>
          </a:p>
          <a:p>
            <a:r>
              <a:rPr lang="en-US">
                <a:latin typeface="Arial"/>
              </a:rPr>
              <a:t>Using HUBcheck our group was able to monitor the health of hubs, get a better understanding of when failures occurred on our systems, and react to broken features.</a:t>
            </a:r>
            <a:endParaRPr/>
          </a:p>
          <a:p>
            <a:endParaRPr/>
          </a:p>
          <a:p>
            <a:r>
              <a:rPr lang="en-US">
                <a:latin typeface="Arial"/>
              </a:rPr>
              <a:t>Our hubs usually fall into one of three health categories:</a:t>
            </a:r>
            <a:endParaRPr/>
          </a:p>
          <a:p>
            <a:r>
              <a:rPr lang="en-US">
                <a:latin typeface="Arial"/>
              </a:rPr>
              <a:t>Turbulent, Upgraded, or New</a:t>
            </a:r>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5" name="PlaceHolder 1"/>
          <p:cNvSpPr>
            <a:spLocks noGrp="1"/>
          </p:cNvSpPr>
          <p:nvPr>
            <p:ph type="body"/>
          </p:nvPr>
        </p:nvSpPr>
        <p:spPr>
          <a:xfrm>
            <a:off x="777240" y="4777560"/>
            <a:ext cx="6217560" cy="4863600"/>
          </a:xfrm>
          <a:prstGeom prst="rect">
            <a:avLst/>
          </a:prstGeom>
        </p:spPr>
        <p:txBody>
          <a:bodyPr lIns="0" rIns="0" tIns="0" bIns="0"/>
          <a:p>
            <a:r>
              <a:rPr lang="en-US">
                <a:latin typeface="Arial"/>
              </a:rPr>
              <a:t>Turbulent hubs are usually older hubs that have been through a number of hubzero software upgrades, when the upgrade process wasn't as structured as it is today. The health signature of these hubs is characterized by a fairly constant number of failures, sometime elevating for periods of time as bugs go unnoticed or fixes take a long time to be deployed.</a:t>
            </a:r>
            <a:endParaRPr/>
          </a:p>
          <a:p>
            <a:endParaRPr/>
          </a:p>
          <a:p>
            <a:r>
              <a:rPr lang="en-US">
                <a:latin typeface="Arial"/>
              </a:rPr>
              <a:t>These are plots showing the number of tests run and number of failures noted for a particularly turbulent hub that we manage. A number of things contributed to the extended spikes in test failures including a slow upgrade process and miscommunication among team members. </a:t>
            </a:r>
            <a:endParaRPr/>
          </a:p>
          <a:p>
            <a:endParaRPr/>
          </a:p>
          <a:p>
            <a:r>
              <a:rPr lang="en-US">
                <a:latin typeface="Arial"/>
              </a:rPr>
              <a:t>Most of our hubs dont fall into the Turbulent category, and you can even see that near the end of the observation period, this hub's health signature changes for the better. Over time this hub will begin to look more like an Upgraded hub.</a:t>
            </a:r>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6"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The health signature of Upgraded hubs show very few failures occurring every week, and even fewer extended spikes in failures. You can see from the beginning of the graph, this hub's failure rate resembles that of the last hub we saw. In fact, this hub was launched at about the same time as the last hub, and just prior to the observation period would have probably been categorized as Turbulent due to its vintage website code and tool session container setup. But today it falls in the Upgraded category.</a:t>
            </a:r>
            <a:endParaRPr/>
          </a:p>
          <a:p>
            <a:endParaRPr/>
          </a:p>
          <a:p>
            <a:r>
              <a:rPr lang="en-US">
                <a:latin typeface="Arial"/>
              </a:rPr>
              <a:t>Through website code and tool session container upgrades the HUBzero team was able to reduce the number of failures between February and July of 2014. Additionally, when new problems arose after a software upgrade in December 2014, the team was able to quickly notice and fix the problems.</a:t>
            </a:r>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7"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New hubs have the best, and most boring, health signature. Test failures are low, usually consisting of known bugs within the core hubzero software.</a:t>
            </a:r>
            <a:endParaRPr/>
          </a:p>
          <a:p>
            <a:endParaRPr/>
          </a:p>
          <a:p>
            <a:r>
              <a:rPr lang="en-US">
                <a:latin typeface="Arial"/>
              </a:rPr>
              <a:t>We strive for all of our hubs to have this type of experience.</a:t>
            </a:r>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8"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While hubcheck library development has slowed over the last few months, there is still work to be done.</a:t>
            </a:r>
            <a:endParaRPr/>
          </a:p>
          <a:p>
            <a:endParaRPr/>
          </a:p>
          <a:p>
            <a:r>
              <a:rPr lang="en-US">
                <a:latin typeface="Arial"/>
              </a:rPr>
              <a:t>First, we need to continue to build more page objects to cover the web interface.</a:t>
            </a:r>
            <a:endParaRPr/>
          </a:p>
          <a:p>
            <a:endParaRPr/>
          </a:p>
          <a:p>
            <a:r>
              <a:rPr lang="en-US">
                <a:latin typeface="Arial"/>
              </a:rPr>
              <a:t>Need to put together a Debian package for easier installation of the software.</a:t>
            </a:r>
            <a:endParaRPr/>
          </a:p>
          <a:p>
            <a:endParaRPr/>
          </a:p>
          <a:p>
            <a:r>
              <a:rPr lang="en-US">
                <a:latin typeface="Arial"/>
              </a:rPr>
              <a:t>And we need to release the open source code in a hubzero repository connected to GitHub so others can use it.</a:t>
            </a:r>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9"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HUBcheck is a small piece to a larger solution that embeds testing into our development process.</a:t>
            </a:r>
            <a:endParaRPr/>
          </a:p>
          <a:p>
            <a:endParaRPr/>
          </a:p>
          <a:p>
            <a:r>
              <a:rPr lang="en-US">
                <a:latin typeface="Arial"/>
              </a:rPr>
              <a:t>A few years back, I wrote a white paper describing the type of environment our team should be using for testing. It would allow us to quickly bring up a “golden copy” of a hub that matched what we run in production, where we could add a new feature, and run a test suite to see if things break.</a:t>
            </a:r>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0"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Lastly, I need to evangelize the use of HUBcheck and other testing software.</a:t>
            </a:r>
            <a:endParaRPr/>
          </a:p>
          <a:p>
            <a:endParaRPr/>
          </a:p>
          <a:p>
            <a:r>
              <a:rPr lang="en-US">
                <a:latin typeface="Arial"/>
              </a:rPr>
              <a:t>I want to encourage developers to start writing tests for the software they build. It doesn't need to be user interface tests. Preferably they would write many more unit tests.</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And by 2012, the team was supporting over twenty hubs. Through this expansion, the code base for building hubs was centralized so the software could be updated from a single master copy</a:t>
            </a:r>
            <a:endParaRPr/>
          </a:p>
          <a:p>
            <a:endParaRPr/>
          </a:p>
          <a:p>
            <a:r>
              <a:rPr lang="en-US" sz="2000">
                <a:latin typeface="Arial"/>
              </a:rPr>
              <a:t>But each hub was still its own website with its own configuration.</a:t>
            </a:r>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1"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The wrap_attribute() method wraps the callable attributes with calls to enter an iframe context, and exit an iframe context. The method returns a reference to the new wrapper function.</a:t>
            </a:r>
            <a:endParaRPr/>
          </a:p>
          <a:p>
            <a:endParaRPr/>
          </a:p>
          <a:p>
            <a:r>
              <a:rPr lang="en-US" sz="2000">
                <a:latin typeface="Arial"/>
              </a:rPr>
              <a:t>For the i1 input, you can already see the similarity between what we used to have to do manually, and what the IframeWrap pattern provides.</a:t>
            </a:r>
            <a:endParaRPr/>
          </a:p>
          <a:p>
            <a:endParaRPr/>
          </a:p>
          <a:p>
            <a:r>
              <a:rPr lang="en-US" sz="2000">
                <a:latin typeface="Arial"/>
              </a:rPr>
              <a:t> </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0"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And the small differences between hubs provided opportunities for bugs to pop up. </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1"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We're usually notified about problems because something on the website isn't working properly, or something looks out of place.</a:t>
            </a:r>
            <a:endParaRPr/>
          </a:p>
          <a:p>
            <a:endParaRPr/>
          </a:p>
          <a:p>
            <a:r>
              <a:rPr lang="en-US">
                <a:latin typeface="Arial"/>
              </a:rPr>
              <a:t>Sometimes these problems are just programming errors in the code, like off by one counting or simple configuration settings, that are quickly found and fixed.</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2"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But some error are deeper in the website, requiring manual testers to run through a series of steps or repeatedly perform a tedious procedure before the bug is revealed.</a:t>
            </a:r>
            <a:endParaRPr/>
          </a:p>
          <a:p>
            <a:endParaRPr/>
          </a:p>
          <a:p>
            <a:r>
              <a:rPr lang="en-US">
                <a:latin typeface="Arial"/>
              </a:rPr>
              <a:t>Like in these two examples, where a manual tester has to make it to the last step of contributing a resource to the web site before seeing that they can't choose a license for the resource they are about to publish. </a:t>
            </a:r>
            <a:endParaRPr/>
          </a:p>
          <a:p>
            <a:endParaRPr/>
          </a:p>
          <a:p>
            <a:r>
              <a:rPr lang="en-US">
                <a:latin typeface="Arial"/>
              </a:rPr>
              <a:t>Or that after starting a simulation tool, they get a failure message, even though they can see the tool in the background.</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3" name="PlaceHolder 1"/>
          <p:cNvSpPr>
            <a:spLocks noGrp="1"/>
          </p:cNvSpPr>
          <p:nvPr>
            <p:ph type="body"/>
          </p:nvPr>
        </p:nvSpPr>
        <p:spPr>
          <a:xfrm>
            <a:off x="777240" y="4777560"/>
            <a:ext cx="6217560" cy="4525920"/>
          </a:xfrm>
          <a:prstGeom prst="rect">
            <a:avLst/>
          </a:prstGeom>
        </p:spPr>
        <p:txBody>
          <a:bodyPr lIns="0" rIns="0" tIns="0" bIns="0"/>
          <a:p>
            <a:r>
              <a:rPr lang="en-US">
                <a:latin typeface="Arial"/>
              </a:rPr>
              <a:t>One of the things missing from our development process is a good set of automated unit tests. But building a broad base of unit tests for software already in production doesn't happen over night and the immediate returns can be hard to see. Project timelines and lack of experience with testing can often discourage developers from participating in this phase of the software development lifecycle.</a:t>
            </a:r>
            <a:endParaRPr/>
          </a:p>
          <a:p>
            <a:endParaRPr/>
          </a:p>
          <a:p>
            <a:r>
              <a:rPr lang="en-US">
                <a:latin typeface="Arial"/>
              </a:rPr>
              <a:t>To begin to get a handle on when things break and on which hubs they are broken, I started looking at ways we could check if things were working at the user interface level. This would at least allow us to make sure the examples and procedures that we wanted our customers to use were working properly.</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27" name="PlaceHolder 2"/>
          <p:cNvSpPr>
            <a:spLocks noGrp="1"/>
          </p:cNvSpPr>
          <p:nvPr>
            <p:ph type="body"/>
          </p:nvPr>
        </p:nvSpPr>
        <p:spPr>
          <a:xfrm>
            <a:off x="503640" y="1769400"/>
            <a:ext cx="9068760" cy="2091600"/>
          </a:xfrm>
          <a:prstGeom prst="rect">
            <a:avLst/>
          </a:prstGeom>
        </p:spPr>
        <p:txBody>
          <a:bodyPr lIns="0" rIns="0" tIns="0" bIns="0"/>
          <a:p>
            <a:endParaRPr/>
          </a:p>
        </p:txBody>
      </p:sp>
      <p:sp>
        <p:nvSpPr>
          <p:cNvPr id="28" name="PlaceHolder 3"/>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30"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31"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32" name="PlaceHolder 4"/>
          <p:cNvSpPr>
            <a:spLocks noGrp="1"/>
          </p:cNvSpPr>
          <p:nvPr>
            <p:ph type="body"/>
          </p:nvPr>
        </p:nvSpPr>
        <p:spPr>
          <a:xfrm>
            <a:off x="5150880" y="4060080"/>
            <a:ext cx="4425480" cy="2091600"/>
          </a:xfrm>
          <a:prstGeom prst="rect">
            <a:avLst/>
          </a:prstGeom>
        </p:spPr>
        <p:txBody>
          <a:bodyPr lIns="0" rIns="0" tIns="0" bIns="0"/>
          <a:p>
            <a:endParaRPr/>
          </a:p>
        </p:txBody>
      </p:sp>
      <p:sp>
        <p:nvSpPr>
          <p:cNvPr id="33" name="PlaceHolder 5"/>
          <p:cNvSpPr>
            <a:spLocks noGrp="1"/>
          </p:cNvSpPr>
          <p:nvPr>
            <p:ph type="body"/>
          </p:nvPr>
        </p:nvSpPr>
        <p:spPr>
          <a:xfrm>
            <a:off x="503640" y="4060080"/>
            <a:ext cx="4425480" cy="20916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35" name="PlaceHolder 2"/>
          <p:cNvSpPr>
            <a:spLocks noGrp="1"/>
          </p:cNvSpPr>
          <p:nvPr>
            <p:ph type="body"/>
          </p:nvPr>
        </p:nvSpPr>
        <p:spPr>
          <a:xfrm>
            <a:off x="503640" y="1769400"/>
            <a:ext cx="9068760" cy="4385520"/>
          </a:xfrm>
          <a:prstGeom prst="rect">
            <a:avLst/>
          </a:prstGeom>
        </p:spPr>
        <p:txBody>
          <a:bodyPr lIns="0" rIns="0" tIns="0" bIns="0"/>
          <a:p>
            <a:endParaRPr/>
          </a:p>
        </p:txBody>
      </p:sp>
      <p:sp>
        <p:nvSpPr>
          <p:cNvPr id="36" name="PlaceHolder 3"/>
          <p:cNvSpPr>
            <a:spLocks noGrp="1"/>
          </p:cNvSpPr>
          <p:nvPr>
            <p:ph type="body"/>
          </p:nvPr>
        </p:nvSpPr>
        <p:spPr>
          <a:xfrm>
            <a:off x="503640" y="1769400"/>
            <a:ext cx="9068760" cy="4385520"/>
          </a:xfrm>
          <a:prstGeom prst="rect">
            <a:avLst/>
          </a:prstGeom>
        </p:spPr>
        <p:txBody>
          <a:bodyPr lIns="0" rIns="0" tIns="0" bIns="0"/>
          <a:p>
            <a:endParaRPr/>
          </a:p>
        </p:txBody>
      </p:sp>
      <p:pic>
        <p:nvPicPr>
          <p:cNvPr id="37" name="" descr=""/>
          <p:cNvPicPr/>
          <p:nvPr/>
        </p:nvPicPr>
        <p:blipFill>
          <a:blip r:embed="rId2"/>
          <a:stretch/>
        </p:blipFill>
        <p:spPr>
          <a:xfrm>
            <a:off x="2289600" y="1769400"/>
            <a:ext cx="5496480" cy="4385520"/>
          </a:xfrm>
          <a:prstGeom prst="rect">
            <a:avLst/>
          </a:prstGeom>
          <a:ln>
            <a:noFill/>
          </a:ln>
        </p:spPr>
      </p:pic>
      <p:pic>
        <p:nvPicPr>
          <p:cNvPr id="38" name="" descr=""/>
          <p:cNvPicPr/>
          <p:nvPr/>
        </p:nvPicPr>
        <p:blipFill>
          <a:blip r:embed="rId3"/>
          <a:stretch/>
        </p:blipFill>
        <p:spPr>
          <a:xfrm>
            <a:off x="2289600" y="1769400"/>
            <a:ext cx="5496480" cy="43855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42" name="PlaceHolder 2"/>
          <p:cNvSpPr>
            <a:spLocks noGrp="1"/>
          </p:cNvSpPr>
          <p:nvPr>
            <p:ph type="subTitle"/>
          </p:nvPr>
        </p:nvSpPr>
        <p:spPr>
          <a:xfrm>
            <a:off x="503640" y="1769400"/>
            <a:ext cx="9068760" cy="43855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44" name="PlaceHolder 2"/>
          <p:cNvSpPr>
            <a:spLocks noGrp="1"/>
          </p:cNvSpPr>
          <p:nvPr>
            <p:ph type="body"/>
          </p:nvPr>
        </p:nvSpPr>
        <p:spPr>
          <a:xfrm>
            <a:off x="503640" y="1769400"/>
            <a:ext cx="9068760" cy="43855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46"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47" name="PlaceHolder 3"/>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3640" y="301320"/>
            <a:ext cx="9068760" cy="58536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51"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52" name="PlaceHolder 3"/>
          <p:cNvSpPr>
            <a:spLocks noGrp="1"/>
          </p:cNvSpPr>
          <p:nvPr>
            <p:ph type="body"/>
          </p:nvPr>
        </p:nvSpPr>
        <p:spPr>
          <a:xfrm>
            <a:off x="503640" y="4060080"/>
            <a:ext cx="4425480" cy="2091600"/>
          </a:xfrm>
          <a:prstGeom prst="rect">
            <a:avLst/>
          </a:prstGeom>
        </p:spPr>
        <p:txBody>
          <a:bodyPr lIns="0" rIns="0" tIns="0" bIns="0"/>
          <a:p>
            <a:endParaRPr/>
          </a:p>
        </p:txBody>
      </p:sp>
      <p:sp>
        <p:nvSpPr>
          <p:cNvPr id="53" name="PlaceHolder 4"/>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6" name="PlaceHolder 2"/>
          <p:cNvSpPr>
            <a:spLocks noGrp="1"/>
          </p:cNvSpPr>
          <p:nvPr>
            <p:ph type="subTitle"/>
          </p:nvPr>
        </p:nvSpPr>
        <p:spPr>
          <a:xfrm>
            <a:off x="503640" y="1769400"/>
            <a:ext cx="9068760" cy="43855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55"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56"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57" name="PlaceHolder 4"/>
          <p:cNvSpPr>
            <a:spLocks noGrp="1"/>
          </p:cNvSpPr>
          <p:nvPr>
            <p:ph type="body"/>
          </p:nvPr>
        </p:nvSpPr>
        <p:spPr>
          <a:xfrm>
            <a:off x="5150880" y="4060080"/>
            <a:ext cx="4425480" cy="20916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59"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60"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61" name="PlaceHolder 4"/>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63" name="PlaceHolder 2"/>
          <p:cNvSpPr>
            <a:spLocks noGrp="1"/>
          </p:cNvSpPr>
          <p:nvPr>
            <p:ph type="body"/>
          </p:nvPr>
        </p:nvSpPr>
        <p:spPr>
          <a:xfrm>
            <a:off x="503640" y="1769400"/>
            <a:ext cx="9068760" cy="2091600"/>
          </a:xfrm>
          <a:prstGeom prst="rect">
            <a:avLst/>
          </a:prstGeom>
        </p:spPr>
        <p:txBody>
          <a:bodyPr lIns="0" rIns="0" tIns="0" bIns="0"/>
          <a:p>
            <a:endParaRPr/>
          </a:p>
        </p:txBody>
      </p:sp>
      <p:sp>
        <p:nvSpPr>
          <p:cNvPr id="64" name="PlaceHolder 3"/>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66"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67"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68" name="PlaceHolder 4"/>
          <p:cNvSpPr>
            <a:spLocks noGrp="1"/>
          </p:cNvSpPr>
          <p:nvPr>
            <p:ph type="body"/>
          </p:nvPr>
        </p:nvSpPr>
        <p:spPr>
          <a:xfrm>
            <a:off x="5150880" y="4060080"/>
            <a:ext cx="4425480" cy="2091600"/>
          </a:xfrm>
          <a:prstGeom prst="rect">
            <a:avLst/>
          </a:prstGeom>
        </p:spPr>
        <p:txBody>
          <a:bodyPr lIns="0" rIns="0" tIns="0" bIns="0"/>
          <a:p>
            <a:endParaRPr/>
          </a:p>
        </p:txBody>
      </p:sp>
      <p:sp>
        <p:nvSpPr>
          <p:cNvPr id="69" name="PlaceHolder 5"/>
          <p:cNvSpPr>
            <a:spLocks noGrp="1"/>
          </p:cNvSpPr>
          <p:nvPr>
            <p:ph type="body"/>
          </p:nvPr>
        </p:nvSpPr>
        <p:spPr>
          <a:xfrm>
            <a:off x="503640" y="4060080"/>
            <a:ext cx="4425480" cy="20916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71" name="PlaceHolder 2"/>
          <p:cNvSpPr>
            <a:spLocks noGrp="1"/>
          </p:cNvSpPr>
          <p:nvPr>
            <p:ph type="body"/>
          </p:nvPr>
        </p:nvSpPr>
        <p:spPr>
          <a:xfrm>
            <a:off x="503640" y="1769400"/>
            <a:ext cx="9068760" cy="4385520"/>
          </a:xfrm>
          <a:prstGeom prst="rect">
            <a:avLst/>
          </a:prstGeom>
        </p:spPr>
        <p:txBody>
          <a:bodyPr lIns="0" rIns="0" tIns="0" bIns="0"/>
          <a:p>
            <a:endParaRPr/>
          </a:p>
        </p:txBody>
      </p:sp>
      <p:sp>
        <p:nvSpPr>
          <p:cNvPr id="72" name="PlaceHolder 3"/>
          <p:cNvSpPr>
            <a:spLocks noGrp="1"/>
          </p:cNvSpPr>
          <p:nvPr>
            <p:ph type="body"/>
          </p:nvPr>
        </p:nvSpPr>
        <p:spPr>
          <a:xfrm>
            <a:off x="503640" y="1769400"/>
            <a:ext cx="9068760" cy="4385520"/>
          </a:xfrm>
          <a:prstGeom prst="rect">
            <a:avLst/>
          </a:prstGeom>
        </p:spPr>
        <p:txBody>
          <a:bodyPr lIns="0" rIns="0" tIns="0" bIns="0"/>
          <a:p>
            <a:endParaRPr/>
          </a:p>
        </p:txBody>
      </p:sp>
      <p:pic>
        <p:nvPicPr>
          <p:cNvPr id="73" name="" descr=""/>
          <p:cNvPicPr/>
          <p:nvPr/>
        </p:nvPicPr>
        <p:blipFill>
          <a:blip r:embed="rId2"/>
          <a:stretch/>
        </p:blipFill>
        <p:spPr>
          <a:xfrm>
            <a:off x="2289600" y="1769400"/>
            <a:ext cx="5496480" cy="4385520"/>
          </a:xfrm>
          <a:prstGeom prst="rect">
            <a:avLst/>
          </a:prstGeom>
          <a:ln>
            <a:noFill/>
          </a:ln>
        </p:spPr>
      </p:pic>
      <p:pic>
        <p:nvPicPr>
          <p:cNvPr id="74" name="" descr=""/>
          <p:cNvPicPr/>
          <p:nvPr/>
        </p:nvPicPr>
        <p:blipFill>
          <a:blip r:embed="rId3"/>
          <a:stretch/>
        </p:blipFill>
        <p:spPr>
          <a:xfrm>
            <a:off x="2289600" y="1769400"/>
            <a:ext cx="5496480" cy="43855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78" name="PlaceHolder 2"/>
          <p:cNvSpPr>
            <a:spLocks noGrp="1"/>
          </p:cNvSpPr>
          <p:nvPr>
            <p:ph type="subTitle"/>
          </p:nvPr>
        </p:nvSpPr>
        <p:spPr>
          <a:xfrm>
            <a:off x="503640" y="1769400"/>
            <a:ext cx="9068760" cy="43855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80" name="PlaceHolder 2"/>
          <p:cNvSpPr>
            <a:spLocks noGrp="1"/>
          </p:cNvSpPr>
          <p:nvPr>
            <p:ph type="body"/>
          </p:nvPr>
        </p:nvSpPr>
        <p:spPr>
          <a:xfrm>
            <a:off x="503640" y="1769400"/>
            <a:ext cx="9068760" cy="43855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82"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83" name="PlaceHolder 3"/>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8" name="PlaceHolder 2"/>
          <p:cNvSpPr>
            <a:spLocks noGrp="1"/>
          </p:cNvSpPr>
          <p:nvPr>
            <p:ph type="body"/>
          </p:nvPr>
        </p:nvSpPr>
        <p:spPr>
          <a:xfrm>
            <a:off x="503640" y="1769400"/>
            <a:ext cx="9068760" cy="43855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503640" y="301320"/>
            <a:ext cx="9068760" cy="58536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87"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88" name="PlaceHolder 3"/>
          <p:cNvSpPr>
            <a:spLocks noGrp="1"/>
          </p:cNvSpPr>
          <p:nvPr>
            <p:ph type="body"/>
          </p:nvPr>
        </p:nvSpPr>
        <p:spPr>
          <a:xfrm>
            <a:off x="503640" y="4060080"/>
            <a:ext cx="4425480" cy="2091600"/>
          </a:xfrm>
          <a:prstGeom prst="rect">
            <a:avLst/>
          </a:prstGeom>
        </p:spPr>
        <p:txBody>
          <a:bodyPr lIns="0" rIns="0" tIns="0" bIns="0"/>
          <a:p>
            <a:endParaRPr/>
          </a:p>
        </p:txBody>
      </p:sp>
      <p:sp>
        <p:nvSpPr>
          <p:cNvPr id="89" name="PlaceHolder 4"/>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91"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92"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93" name="PlaceHolder 4"/>
          <p:cNvSpPr>
            <a:spLocks noGrp="1"/>
          </p:cNvSpPr>
          <p:nvPr>
            <p:ph type="body"/>
          </p:nvPr>
        </p:nvSpPr>
        <p:spPr>
          <a:xfrm>
            <a:off x="5150880" y="4060080"/>
            <a:ext cx="4425480" cy="209160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95"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96"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97" name="PlaceHolder 4"/>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99" name="PlaceHolder 2"/>
          <p:cNvSpPr>
            <a:spLocks noGrp="1"/>
          </p:cNvSpPr>
          <p:nvPr>
            <p:ph type="body"/>
          </p:nvPr>
        </p:nvSpPr>
        <p:spPr>
          <a:xfrm>
            <a:off x="503640" y="1769400"/>
            <a:ext cx="9068760" cy="2091600"/>
          </a:xfrm>
          <a:prstGeom prst="rect">
            <a:avLst/>
          </a:prstGeom>
        </p:spPr>
        <p:txBody>
          <a:bodyPr lIns="0" rIns="0" tIns="0" bIns="0"/>
          <a:p>
            <a:endParaRPr/>
          </a:p>
        </p:txBody>
      </p:sp>
      <p:sp>
        <p:nvSpPr>
          <p:cNvPr id="100" name="PlaceHolder 3"/>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102"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103"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104" name="PlaceHolder 4"/>
          <p:cNvSpPr>
            <a:spLocks noGrp="1"/>
          </p:cNvSpPr>
          <p:nvPr>
            <p:ph type="body"/>
          </p:nvPr>
        </p:nvSpPr>
        <p:spPr>
          <a:xfrm>
            <a:off x="5150880" y="4060080"/>
            <a:ext cx="4425480" cy="2091600"/>
          </a:xfrm>
          <a:prstGeom prst="rect">
            <a:avLst/>
          </a:prstGeom>
        </p:spPr>
        <p:txBody>
          <a:bodyPr lIns="0" rIns="0" tIns="0" bIns="0"/>
          <a:p>
            <a:endParaRPr/>
          </a:p>
        </p:txBody>
      </p:sp>
      <p:sp>
        <p:nvSpPr>
          <p:cNvPr id="105" name="PlaceHolder 5"/>
          <p:cNvSpPr>
            <a:spLocks noGrp="1"/>
          </p:cNvSpPr>
          <p:nvPr>
            <p:ph type="body"/>
          </p:nvPr>
        </p:nvSpPr>
        <p:spPr>
          <a:xfrm>
            <a:off x="503640" y="4060080"/>
            <a:ext cx="4425480" cy="209160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107" name="PlaceHolder 2"/>
          <p:cNvSpPr>
            <a:spLocks noGrp="1"/>
          </p:cNvSpPr>
          <p:nvPr>
            <p:ph type="body"/>
          </p:nvPr>
        </p:nvSpPr>
        <p:spPr>
          <a:xfrm>
            <a:off x="503640" y="1769400"/>
            <a:ext cx="9068760" cy="4385520"/>
          </a:xfrm>
          <a:prstGeom prst="rect">
            <a:avLst/>
          </a:prstGeom>
        </p:spPr>
        <p:txBody>
          <a:bodyPr lIns="0" rIns="0" tIns="0" bIns="0"/>
          <a:p>
            <a:endParaRPr/>
          </a:p>
        </p:txBody>
      </p:sp>
      <p:sp>
        <p:nvSpPr>
          <p:cNvPr id="108" name="PlaceHolder 3"/>
          <p:cNvSpPr>
            <a:spLocks noGrp="1"/>
          </p:cNvSpPr>
          <p:nvPr>
            <p:ph type="body"/>
          </p:nvPr>
        </p:nvSpPr>
        <p:spPr>
          <a:xfrm>
            <a:off x="503640" y="1769400"/>
            <a:ext cx="9068760" cy="4385520"/>
          </a:xfrm>
          <a:prstGeom prst="rect">
            <a:avLst/>
          </a:prstGeom>
        </p:spPr>
        <p:txBody>
          <a:bodyPr lIns="0" rIns="0" tIns="0" bIns="0"/>
          <a:p>
            <a:endParaRPr/>
          </a:p>
        </p:txBody>
      </p:sp>
      <p:pic>
        <p:nvPicPr>
          <p:cNvPr id="109" name="" descr=""/>
          <p:cNvPicPr/>
          <p:nvPr/>
        </p:nvPicPr>
        <p:blipFill>
          <a:blip r:embed="rId2"/>
          <a:stretch/>
        </p:blipFill>
        <p:spPr>
          <a:xfrm>
            <a:off x="2289600" y="1769400"/>
            <a:ext cx="5496480" cy="4385520"/>
          </a:xfrm>
          <a:prstGeom prst="rect">
            <a:avLst/>
          </a:prstGeom>
          <a:ln>
            <a:noFill/>
          </a:ln>
        </p:spPr>
      </p:pic>
      <p:pic>
        <p:nvPicPr>
          <p:cNvPr id="110" name="" descr=""/>
          <p:cNvPicPr/>
          <p:nvPr/>
        </p:nvPicPr>
        <p:blipFill>
          <a:blip r:embed="rId3"/>
          <a:stretch/>
        </p:blipFill>
        <p:spPr>
          <a:xfrm>
            <a:off x="2289600" y="1769400"/>
            <a:ext cx="5496480" cy="43855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10"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11" name="PlaceHolder 3"/>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301320"/>
            <a:ext cx="9068760" cy="58536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15"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16" name="PlaceHolder 3"/>
          <p:cNvSpPr>
            <a:spLocks noGrp="1"/>
          </p:cNvSpPr>
          <p:nvPr>
            <p:ph type="body"/>
          </p:nvPr>
        </p:nvSpPr>
        <p:spPr>
          <a:xfrm>
            <a:off x="503640" y="4060080"/>
            <a:ext cx="4425480" cy="2091600"/>
          </a:xfrm>
          <a:prstGeom prst="rect">
            <a:avLst/>
          </a:prstGeom>
        </p:spPr>
        <p:txBody>
          <a:bodyPr lIns="0" rIns="0" tIns="0" bIns="0"/>
          <a:p>
            <a:endParaRPr/>
          </a:p>
        </p:txBody>
      </p:sp>
      <p:sp>
        <p:nvSpPr>
          <p:cNvPr id="17" name="PlaceHolder 4"/>
          <p:cNvSpPr>
            <a:spLocks noGrp="1"/>
          </p:cNvSpPr>
          <p:nvPr>
            <p:ph type="body"/>
          </p:nvPr>
        </p:nvSpPr>
        <p:spPr>
          <a:xfrm>
            <a:off x="5150880" y="1769400"/>
            <a:ext cx="4425480" cy="43855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19" name="PlaceHolder 2"/>
          <p:cNvSpPr>
            <a:spLocks noGrp="1"/>
          </p:cNvSpPr>
          <p:nvPr>
            <p:ph type="body"/>
          </p:nvPr>
        </p:nvSpPr>
        <p:spPr>
          <a:xfrm>
            <a:off x="503640" y="1769400"/>
            <a:ext cx="4425480" cy="4385520"/>
          </a:xfrm>
          <a:prstGeom prst="rect">
            <a:avLst/>
          </a:prstGeom>
        </p:spPr>
        <p:txBody>
          <a:bodyPr lIns="0" rIns="0" tIns="0" bIns="0"/>
          <a:p>
            <a:endParaRPr/>
          </a:p>
        </p:txBody>
      </p:sp>
      <p:sp>
        <p:nvSpPr>
          <p:cNvPr id="20"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21" name="PlaceHolder 4"/>
          <p:cNvSpPr>
            <a:spLocks noGrp="1"/>
          </p:cNvSpPr>
          <p:nvPr>
            <p:ph type="body"/>
          </p:nvPr>
        </p:nvSpPr>
        <p:spPr>
          <a:xfrm>
            <a:off x="5150880" y="4060080"/>
            <a:ext cx="4425480" cy="209160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301320"/>
            <a:ext cx="9068760" cy="1262520"/>
          </a:xfrm>
          <a:prstGeom prst="rect">
            <a:avLst/>
          </a:prstGeom>
        </p:spPr>
        <p:txBody>
          <a:bodyPr lIns="0" rIns="0" tIns="0" bIns="0" anchor="ctr"/>
          <a:p>
            <a:pPr algn="ctr"/>
            <a:endParaRPr/>
          </a:p>
        </p:txBody>
      </p:sp>
      <p:sp>
        <p:nvSpPr>
          <p:cNvPr id="23" name="PlaceHolder 2"/>
          <p:cNvSpPr>
            <a:spLocks noGrp="1"/>
          </p:cNvSpPr>
          <p:nvPr>
            <p:ph type="body"/>
          </p:nvPr>
        </p:nvSpPr>
        <p:spPr>
          <a:xfrm>
            <a:off x="503640" y="1769400"/>
            <a:ext cx="4425480" cy="2091600"/>
          </a:xfrm>
          <a:prstGeom prst="rect">
            <a:avLst/>
          </a:prstGeom>
        </p:spPr>
        <p:txBody>
          <a:bodyPr lIns="0" rIns="0" tIns="0" bIns="0"/>
          <a:p>
            <a:endParaRPr/>
          </a:p>
        </p:txBody>
      </p:sp>
      <p:sp>
        <p:nvSpPr>
          <p:cNvPr id="24" name="PlaceHolder 3"/>
          <p:cNvSpPr>
            <a:spLocks noGrp="1"/>
          </p:cNvSpPr>
          <p:nvPr>
            <p:ph type="body"/>
          </p:nvPr>
        </p:nvSpPr>
        <p:spPr>
          <a:xfrm>
            <a:off x="5150880" y="1769400"/>
            <a:ext cx="4425480" cy="2091600"/>
          </a:xfrm>
          <a:prstGeom prst="rect">
            <a:avLst/>
          </a:prstGeom>
        </p:spPr>
        <p:txBody>
          <a:bodyPr lIns="0" rIns="0" tIns="0" bIns="0"/>
          <a:p>
            <a:endParaRPr/>
          </a:p>
        </p:txBody>
      </p:sp>
      <p:sp>
        <p:nvSpPr>
          <p:cNvPr id="25" name="PlaceHolder 4"/>
          <p:cNvSpPr>
            <a:spLocks noGrp="1"/>
          </p:cNvSpPr>
          <p:nvPr>
            <p:ph type="body"/>
          </p:nvPr>
        </p:nvSpPr>
        <p:spPr>
          <a:xfrm>
            <a:off x="503640" y="4060080"/>
            <a:ext cx="9068760" cy="20916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320"/>
            <a:ext cx="9068760" cy="1262520"/>
          </a:xfrm>
          <a:prstGeom prst="rect">
            <a:avLst/>
          </a:prstGeom>
        </p:spPr>
        <p:txBody>
          <a:bodyPr lIns="0" rIns="0" tIns="0" bIns="0" anchor="ctr"/>
          <a:p>
            <a:pPr algn="ctr"/>
            <a:r>
              <a:rPr lang="en-US" sz="4400">
                <a:latin typeface="Arial"/>
              </a:rPr>
              <a:t>Click to edit the title text format</a:t>
            </a:r>
            <a:endParaRPr/>
          </a:p>
        </p:txBody>
      </p:sp>
      <p:sp>
        <p:nvSpPr>
          <p:cNvPr id="1" name="PlaceHolder 2"/>
          <p:cNvSpPr>
            <a:spLocks noGrp="1"/>
          </p:cNvSpPr>
          <p:nvPr>
            <p:ph type="body"/>
          </p:nvPr>
        </p:nvSpPr>
        <p:spPr>
          <a:xfrm>
            <a:off x="503640" y="1769400"/>
            <a:ext cx="9068760" cy="43855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
        <p:nvSpPr>
          <p:cNvPr id="2" name="PlaceHolder 3"/>
          <p:cNvSpPr>
            <a:spLocks noGrp="1"/>
          </p:cNvSpPr>
          <p:nvPr>
            <p:ph type="dt"/>
          </p:nvPr>
        </p:nvSpPr>
        <p:spPr>
          <a:xfrm>
            <a:off x="503640" y="6888960"/>
            <a:ext cx="2347560" cy="521280"/>
          </a:xfrm>
          <a:prstGeom prst="rect">
            <a:avLst/>
          </a:prstGeom>
        </p:spPr>
        <p:txBody>
          <a:bodyPr lIns="0" rIns="0" tIns="0" bIns="0"/>
          <a:p>
            <a:r>
              <a:rPr lang="en-US" sz="1400">
                <a:latin typeface="Times New Roman"/>
              </a:rPr>
              <a:t>&lt;date/time&gt;</a:t>
            </a:r>
            <a:endParaRPr/>
          </a:p>
        </p:txBody>
      </p:sp>
      <p:sp>
        <p:nvSpPr>
          <p:cNvPr id="3" name="PlaceHolder 4"/>
          <p:cNvSpPr>
            <a:spLocks noGrp="1"/>
          </p:cNvSpPr>
          <p:nvPr>
            <p:ph type="ftr"/>
          </p:nvPr>
        </p:nvSpPr>
        <p:spPr>
          <a:xfrm>
            <a:off x="3445920" y="6888960"/>
            <a:ext cx="3193920" cy="521280"/>
          </a:xfrm>
          <a:prstGeom prst="rect">
            <a:avLst/>
          </a:prstGeom>
        </p:spPr>
        <p:txBody>
          <a:bodyPr lIns="0" rIns="0" tIns="0" bIns="0"/>
          <a:p>
            <a:pPr algn="ctr"/>
            <a:r>
              <a:rPr lang="en-US" sz="1400">
                <a:latin typeface="Times New Roman"/>
              </a:rPr>
              <a:t>&lt;footer&gt;</a:t>
            </a:r>
            <a:endParaRPr/>
          </a:p>
        </p:txBody>
      </p:sp>
      <p:sp>
        <p:nvSpPr>
          <p:cNvPr id="4" name="PlaceHolder 5"/>
          <p:cNvSpPr>
            <a:spLocks noGrp="1"/>
          </p:cNvSpPr>
          <p:nvPr>
            <p:ph type="sldNum"/>
          </p:nvPr>
        </p:nvSpPr>
        <p:spPr>
          <a:xfrm>
            <a:off x="7224840" y="6888960"/>
            <a:ext cx="2347560" cy="521280"/>
          </a:xfrm>
          <a:prstGeom prst="rect">
            <a:avLst/>
          </a:prstGeom>
        </p:spPr>
        <p:txBody>
          <a:bodyPr lIns="0" rIns="0" tIns="0" bIns="0"/>
          <a:p>
            <a:pPr algn="r"/>
            <a:fld id="{631B4E08-185A-459C-ADB3-25D967F7AB69}"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PlaceHolder 1"/>
          <p:cNvSpPr>
            <a:spLocks noGrp="1"/>
          </p:cNvSpPr>
          <p:nvPr>
            <p:ph type="title"/>
          </p:nvPr>
        </p:nvSpPr>
        <p:spPr>
          <a:xfrm>
            <a:off x="503640" y="301320"/>
            <a:ext cx="9068760" cy="1262520"/>
          </a:xfrm>
          <a:prstGeom prst="rect">
            <a:avLst/>
          </a:prstGeom>
        </p:spPr>
        <p:txBody>
          <a:bodyPr lIns="0" rIns="0" tIns="0" bIns="0" anchor="ctr"/>
          <a:p>
            <a:pPr algn="ctr"/>
            <a:r>
              <a:rPr lang="en-US" sz="4400">
                <a:latin typeface="Arial"/>
              </a:rPr>
              <a:t>Click to edit the title text format</a:t>
            </a:r>
            <a:endParaRPr/>
          </a:p>
        </p:txBody>
      </p:sp>
      <p:sp>
        <p:nvSpPr>
          <p:cNvPr id="40" name="PlaceHolder 2"/>
          <p:cNvSpPr>
            <a:spLocks noGrp="1"/>
          </p:cNvSpPr>
          <p:nvPr>
            <p:ph type="body"/>
          </p:nvPr>
        </p:nvSpPr>
        <p:spPr>
          <a:xfrm>
            <a:off x="503640" y="1769400"/>
            <a:ext cx="9068760" cy="43855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503640" y="301320"/>
            <a:ext cx="9068760" cy="1262520"/>
          </a:xfrm>
          <a:prstGeom prst="rect">
            <a:avLst/>
          </a:prstGeom>
        </p:spPr>
        <p:txBody>
          <a:bodyPr lIns="0" rIns="0" tIns="0" bIns="0" anchor="ctr"/>
          <a:p>
            <a:pPr algn="ctr"/>
            <a:r>
              <a:rPr lang="en-US" sz="4400">
                <a:latin typeface="Arial"/>
              </a:rPr>
              <a:t>Click to edit the title text format</a:t>
            </a:r>
            <a:endParaRPr/>
          </a:p>
        </p:txBody>
      </p:sp>
      <p:sp>
        <p:nvSpPr>
          <p:cNvPr id="76" name="PlaceHolder 2"/>
          <p:cNvSpPr>
            <a:spLocks noGrp="1"/>
          </p:cNvSpPr>
          <p:nvPr>
            <p:ph type="body"/>
          </p:nvPr>
        </p:nvSpPr>
        <p:spPr>
          <a:xfrm>
            <a:off x="503640" y="1769400"/>
            <a:ext cx="9068760" cy="438552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jpeg"/><Relationship Id="rId3" Type="http://schemas.openxmlformats.org/officeDocument/2006/relationships/image" Target="../media/image91.png"/><Relationship Id="rId4" Type="http://schemas.openxmlformats.org/officeDocument/2006/relationships/slideLayout" Target="../slideLayouts/slideLayout15.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jpe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slideLayout" Target="../slideLayouts/slideLayout15.xml"/><Relationship Id="rId7"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jpeg"/><Relationship Id="rId5" Type="http://schemas.openxmlformats.org/officeDocument/2006/relationships/slideLayout" Target="../slideLayouts/slideLayout15.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jpeg"/><Relationship Id="rId5" Type="http://schemas.openxmlformats.org/officeDocument/2006/relationships/slideLayout" Target="../slideLayouts/slideLayout15.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jpeg"/><Relationship Id="rId5" Type="http://schemas.openxmlformats.org/officeDocument/2006/relationships/slideLayout" Target="../slideLayouts/slideLayout15.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gif"/><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jpeg"/><Relationship Id="rId11" Type="http://schemas.openxmlformats.org/officeDocument/2006/relationships/slideLayout" Target="../slideLayouts/slideLayout15.xml"/><Relationship Id="rId1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image" Target="../media/image116.jpeg"/><Relationship Id="rId5" Type="http://schemas.openxmlformats.org/officeDocument/2006/relationships/slideLayout" Target="../slideLayouts/slideLayout15.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slideLayout" Target="../slideLayouts/slideLayout15.xml"/><Relationship Id="rId9"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slideLayout" Target="../slideLayouts/slideLayout15.xml"/><Relationship Id="rId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slideLayout" Target="../slideLayouts/slideLayout15.xml"/><Relationship Id="rId9"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1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slideLayout" Target="../slideLayouts/slideLayout1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slideLayout" Target="../slideLayouts/slideLayout1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5.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slideLayout" Target="../slideLayouts/slideLayout15.xml"/><Relationship Id="rId9"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slideLayout" Target="../slideLayouts/slideLayout15.xml"/><Relationship Id="rId8"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slideLayout" Target="../slideLayouts/slideLayout15.xml"/><Relationship Id="rId11"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70.png"/><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15.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slideLayout" Target="../slideLayouts/slideLayout15.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slideLayout" Target="../slideLayouts/slideLayout15.xml"/><Relationship Id="rId11"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slideLayout" Target="../slideLayouts/slideLayout15.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slideLayout" Target="../slideLayouts/slideLayout15.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5.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png"/><Relationship Id="rId9" Type="http://schemas.openxmlformats.org/officeDocument/2006/relationships/image" Target="../media/image192.png"/><Relationship Id="rId10" Type="http://schemas.openxmlformats.org/officeDocument/2006/relationships/image" Target="../media/image193.png"/><Relationship Id="rId11" Type="http://schemas.openxmlformats.org/officeDocument/2006/relationships/image" Target="../media/image194.png"/><Relationship Id="rId12" Type="http://schemas.openxmlformats.org/officeDocument/2006/relationships/image" Target="../media/image195.png"/><Relationship Id="rId13" Type="http://schemas.openxmlformats.org/officeDocument/2006/relationships/image" Target="../media/image196.png"/><Relationship Id="rId14" Type="http://schemas.openxmlformats.org/officeDocument/2006/relationships/slideLayout" Target="../slideLayouts/slideLayout15.xml"/><Relationship Id="rId1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97.png"/><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9" Type="http://schemas.openxmlformats.org/officeDocument/2006/relationships/image" Target="../media/image205.png"/><Relationship Id="rId10" Type="http://schemas.openxmlformats.org/officeDocument/2006/relationships/image" Target="../media/image206.png"/><Relationship Id="rId11" Type="http://schemas.openxmlformats.org/officeDocument/2006/relationships/image" Target="../media/image207.png"/><Relationship Id="rId12" Type="http://schemas.openxmlformats.org/officeDocument/2006/relationships/image" Target="../media/image208.png"/><Relationship Id="rId13" Type="http://schemas.openxmlformats.org/officeDocument/2006/relationships/image" Target="../media/image209.png"/><Relationship Id="rId14" Type="http://schemas.openxmlformats.org/officeDocument/2006/relationships/slideLayout" Target="../slideLayouts/slideLayout15.xml"/><Relationship Id="rId1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10.png"/><Relationship Id="rId2" Type="http://schemas.openxmlformats.org/officeDocument/2006/relationships/image" Target="../media/image211.png"/><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218.png"/><Relationship Id="rId10" Type="http://schemas.openxmlformats.org/officeDocument/2006/relationships/image" Target="../media/image219.png"/><Relationship Id="rId11" Type="http://schemas.openxmlformats.org/officeDocument/2006/relationships/image" Target="../media/image220.png"/><Relationship Id="rId12" Type="http://schemas.openxmlformats.org/officeDocument/2006/relationships/image" Target="../media/image221.png"/><Relationship Id="rId13" Type="http://schemas.openxmlformats.org/officeDocument/2006/relationships/image" Target="../media/image222.png"/><Relationship Id="rId14" Type="http://schemas.openxmlformats.org/officeDocument/2006/relationships/slideLayout" Target="../slideLayouts/slideLayout15.xml"/><Relationship Id="rId1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34.png"/><Relationship Id="rId8" Type="http://schemas.openxmlformats.org/officeDocument/2006/relationships/image" Target="../media/image35.jpeg"/><Relationship Id="rId9" Type="http://schemas.openxmlformats.org/officeDocument/2006/relationships/image" Target="../media/image36.jpeg"/><Relationship Id="rId10" Type="http://schemas.openxmlformats.org/officeDocument/2006/relationships/image" Target="../media/image37.jpeg"/><Relationship Id="rId11" Type="http://schemas.openxmlformats.org/officeDocument/2006/relationships/image" Target="../media/image38.jpeg"/><Relationship Id="rId12" Type="http://schemas.openxmlformats.org/officeDocument/2006/relationships/image" Target="../media/image39.jpe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7" Type="http://schemas.openxmlformats.org/officeDocument/2006/relationships/image" Target="../media/image44.png"/><Relationship Id="rId18" Type="http://schemas.openxmlformats.org/officeDocument/2006/relationships/image" Target="../media/image45.png"/><Relationship Id="rId19" Type="http://schemas.openxmlformats.org/officeDocument/2006/relationships/image" Target="../media/image46.png"/><Relationship Id="rId20" Type="http://schemas.openxmlformats.org/officeDocument/2006/relationships/image" Target="../media/image47.pn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slideLayout" Target="../slideLayouts/slideLayout15.xml"/><Relationship Id="rId27"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15.xml"/>
</Relationships>
</file>

<file path=ppt/slides/_rels/slide51.xml.rels><?xml version="1.0" encoding="UTF-8"?>
<Relationships xmlns="http://schemas.openxmlformats.org/package/2006/relationships"><Relationship Id="rId1" Type="http://schemas.openxmlformats.org/officeDocument/2006/relationships/image" Target="../media/image224.emf"/><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image" Target="../media/image230.png"/><Relationship Id="rId7" Type="http://schemas.openxmlformats.org/officeDocument/2006/relationships/image" Target="../media/image231.png"/><Relationship Id="rId8"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
</Relationships>
</file>

<file path=ppt/slides/_rels/slide6.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57.jpeg"/><Relationship Id="rId6" Type="http://schemas.openxmlformats.org/officeDocument/2006/relationships/image" Target="../media/image58.jpeg"/><Relationship Id="rId7" Type="http://schemas.openxmlformats.org/officeDocument/2006/relationships/image" Target="../media/image59.png"/><Relationship Id="rId8" Type="http://schemas.openxmlformats.org/officeDocument/2006/relationships/image" Target="../media/image60.jpeg"/><Relationship Id="rId9" Type="http://schemas.openxmlformats.org/officeDocument/2006/relationships/image" Target="../media/image61.jpeg"/><Relationship Id="rId10" Type="http://schemas.openxmlformats.org/officeDocument/2006/relationships/image" Target="../media/image62.jpeg"/><Relationship Id="rId11" Type="http://schemas.openxmlformats.org/officeDocument/2006/relationships/image" Target="../media/image63.jpeg"/><Relationship Id="rId12" Type="http://schemas.openxmlformats.org/officeDocument/2006/relationships/image" Target="../media/image64.jpe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png"/><Relationship Id="rId19" Type="http://schemas.openxmlformats.org/officeDocument/2006/relationships/image" Target="../media/image71.png"/><Relationship Id="rId20" Type="http://schemas.openxmlformats.org/officeDocument/2006/relationships/image" Target="../media/image72.png"/><Relationship Id="rId21" Type="http://schemas.openxmlformats.org/officeDocument/2006/relationships/image" Target="../media/image73.png"/><Relationship Id="rId22" Type="http://schemas.openxmlformats.org/officeDocument/2006/relationships/image" Target="../media/image74.png"/><Relationship Id="rId23" Type="http://schemas.openxmlformats.org/officeDocument/2006/relationships/image" Target="../media/image75.png"/><Relationship Id="rId24" Type="http://schemas.openxmlformats.org/officeDocument/2006/relationships/image" Target="../media/image76.png"/><Relationship Id="rId25" Type="http://schemas.openxmlformats.org/officeDocument/2006/relationships/image" Target="../media/image77.png"/><Relationship Id="rId26" Type="http://schemas.openxmlformats.org/officeDocument/2006/relationships/image" Target="../media/image78.png"/><Relationship Id="rId27" Type="http://schemas.openxmlformats.org/officeDocument/2006/relationships/image" Target="../media/image79.png"/><Relationship Id="rId28" Type="http://schemas.openxmlformats.org/officeDocument/2006/relationships/image" Target="../media/image80.png"/><Relationship Id="rId29" Type="http://schemas.openxmlformats.org/officeDocument/2006/relationships/image" Target="../media/image81.png"/><Relationship Id="rId30" Type="http://schemas.openxmlformats.org/officeDocument/2006/relationships/image" Target="../media/image82.png"/><Relationship Id="rId31" Type="http://schemas.openxmlformats.org/officeDocument/2006/relationships/slideLayout" Target="../slideLayouts/slideLayout15.xml"/><Relationship Id="rId3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503640" y="301320"/>
            <a:ext cx="9068760" cy="6284160"/>
          </a:xfrm>
          <a:prstGeom prst="rect">
            <a:avLst/>
          </a:prstGeom>
          <a:noFill/>
          <a:ln>
            <a:noFill/>
          </a:ln>
        </p:spPr>
        <p:txBody>
          <a:bodyPr lIns="0" rIns="0" tIns="0" bIns="0" anchor="ctr"/>
          <a:p>
            <a:pPr algn="ctr"/>
            <a:r>
              <a:rPr lang="en-US" sz="4400">
                <a:latin typeface="Arial"/>
              </a:rPr>
              <a:t>HUBcheck:</a:t>
            </a:r>
            <a:r>
              <a:rPr lang="en-US" sz="4400">
                <a:latin typeface="Arial"/>
              </a:rPr>
              <a:t>
</a:t>
            </a:r>
            <a:r>
              <a:rPr lang="en-US" sz="4400">
                <a:latin typeface="Arial"/>
              </a:rPr>
              <a:t>Check the hub</a:t>
            </a:r>
            <a:r>
              <a:rPr lang="en-US" sz="4400">
                <a:latin typeface="Arial"/>
              </a:rPr>
              <a:t>
</a:t>
            </a:r>
            <a:r>
              <a:rPr lang="en-US" sz="4400">
                <a:latin typeface="Arial"/>
              </a:rPr>
              <a:t>
</a:t>
            </a:r>
            <a:r>
              <a:rPr lang="en-US" sz="4400">
                <a:latin typeface="Arial"/>
              </a:rPr>
              <a:t>Master's Final Examination</a:t>
            </a:r>
            <a:r>
              <a:rPr lang="en-US" sz="4400">
                <a:latin typeface="Arial"/>
              </a:rPr>
              <a:t>
</a:t>
            </a:r>
            <a:r>
              <a:rPr lang="en-US" sz="4400">
                <a:latin typeface="Arial"/>
              </a:rPr>
              <a:t>April 3, 2014</a:t>
            </a:r>
            <a:r>
              <a:rPr lang="en-US" sz="4400">
                <a:latin typeface="Arial"/>
              </a:rPr>
              <a:t>
</a:t>
            </a:r>
            <a:r>
              <a:rPr lang="en-US" sz="4400">
                <a:latin typeface="Arial"/>
              </a:rPr>
              <a:t>
</a:t>
            </a:r>
            <a:r>
              <a:rPr lang="en-US" sz="4400">
                <a:latin typeface="Arial"/>
              </a:rPr>
              <a:t>Derrick Kearney</a:t>
            </a:r>
            <a:r>
              <a:rPr lang="en-US" sz="4400">
                <a:latin typeface="Arial"/>
              </a:rPr>
              <a:t>
</a:t>
            </a:r>
            <a:r>
              <a:rPr lang="en-US" sz="4400">
                <a:latin typeface="Arial"/>
              </a:rPr>
              <a:t>Purdue University</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168560" y="1675800"/>
            <a:ext cx="3098880" cy="2648520"/>
          </a:xfrm>
          <a:prstGeom prst="rect">
            <a:avLst/>
          </a:prstGeom>
          <a:ln>
            <a:noFill/>
          </a:ln>
        </p:spPr>
      </p:pic>
      <p:sp>
        <p:nvSpPr>
          <p:cNvPr id="23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Testing on the hub</a:t>
            </a:r>
            <a:endParaRPr/>
          </a:p>
        </p:txBody>
      </p:sp>
      <p:sp>
        <p:nvSpPr>
          <p:cNvPr id="233" name="CustomShape 2"/>
          <p:cNvSpPr/>
          <p:nvPr/>
        </p:nvSpPr>
        <p:spPr>
          <a:xfrm>
            <a:off x="3330000" y="2438280"/>
            <a:ext cx="5594400" cy="513000"/>
          </a:xfrm>
          <a:prstGeom prst="rect">
            <a:avLst/>
          </a:prstGeom>
          <a:solidFill>
            <a:srgbClr val="ffff00"/>
          </a:solidFill>
          <a:ln>
            <a:noFill/>
          </a:ln>
        </p:spPr>
        <p:style>
          <a:lnRef idx="0"/>
          <a:fillRef idx="0"/>
          <a:effectRef idx="0"/>
          <a:fontRef idx="minor"/>
        </p:style>
      </p:sp>
      <p:sp>
        <p:nvSpPr>
          <p:cNvPr id="234" name="CustomShape 3"/>
          <p:cNvSpPr/>
          <p:nvPr/>
        </p:nvSpPr>
        <p:spPr>
          <a:xfrm flipH="1" flipV="1">
            <a:off x="2967840" y="2437200"/>
            <a:ext cx="361080" cy="504360"/>
          </a:xfrm>
          <a:prstGeom prst="rtTriangle">
            <a:avLst/>
          </a:prstGeom>
          <a:solidFill>
            <a:srgbClr val="ffff00"/>
          </a:solidFill>
          <a:ln>
            <a:noFill/>
          </a:ln>
        </p:spPr>
        <p:style>
          <a:lnRef idx="0"/>
          <a:fillRef idx="0"/>
          <a:effectRef idx="0"/>
          <a:fontRef idx="minor"/>
        </p:style>
      </p:sp>
      <p:sp>
        <p:nvSpPr>
          <p:cNvPr id="235" name="TextShape 4"/>
          <p:cNvSpPr txBox="1"/>
          <p:nvPr/>
        </p:nvSpPr>
        <p:spPr>
          <a:xfrm>
            <a:off x="4104000" y="2342160"/>
            <a:ext cx="4919040" cy="657360"/>
          </a:xfrm>
          <a:prstGeom prst="rect">
            <a:avLst/>
          </a:prstGeom>
          <a:noFill/>
          <a:ln>
            <a:noFill/>
          </a:ln>
        </p:spPr>
        <p:txBody>
          <a:bodyPr lIns="90000" rIns="90000" tIns="45000" bIns="45000"/>
          <a:p>
            <a:r>
              <a:rPr lang="en-US" sz="4000">
                <a:latin typeface="Arial"/>
              </a:rPr>
              <a:t>} User InterfaceTests</a:t>
            </a:r>
            <a:endParaRPr/>
          </a:p>
        </p:txBody>
      </p:sp>
      <p:sp>
        <p:nvSpPr>
          <p:cNvPr id="236" name="TextShape 5"/>
          <p:cNvSpPr txBox="1"/>
          <p:nvPr/>
        </p:nvSpPr>
        <p:spPr>
          <a:xfrm>
            <a:off x="4102200" y="2927160"/>
            <a:ext cx="4912920" cy="657360"/>
          </a:xfrm>
          <a:prstGeom prst="rect">
            <a:avLst/>
          </a:prstGeom>
          <a:noFill/>
          <a:ln>
            <a:noFill/>
          </a:ln>
        </p:spPr>
        <p:txBody>
          <a:bodyPr lIns="90000" rIns="90000" tIns="45000" bIns="45000"/>
          <a:p>
            <a:r>
              <a:rPr lang="en-US" sz="4000">
                <a:latin typeface="Arial"/>
              </a:rPr>
              <a:t>} Service Layer Tests</a:t>
            </a:r>
            <a:endParaRPr/>
          </a:p>
        </p:txBody>
      </p:sp>
      <p:sp>
        <p:nvSpPr>
          <p:cNvPr id="237" name="TextShape 6"/>
          <p:cNvSpPr txBox="1"/>
          <p:nvPr/>
        </p:nvSpPr>
        <p:spPr>
          <a:xfrm>
            <a:off x="4100040" y="3566520"/>
            <a:ext cx="2710440" cy="657360"/>
          </a:xfrm>
          <a:prstGeom prst="rect">
            <a:avLst/>
          </a:prstGeom>
          <a:noFill/>
          <a:ln>
            <a:noFill/>
          </a:ln>
        </p:spPr>
        <p:txBody>
          <a:bodyPr lIns="90000" rIns="90000" tIns="45000" bIns="45000"/>
          <a:p>
            <a:r>
              <a:rPr lang="en-US" sz="4000">
                <a:latin typeface="Arial"/>
              </a:rPr>
              <a:t>} Unit Tests</a:t>
            </a:r>
            <a:endParaRPr/>
          </a:p>
        </p:txBody>
      </p:sp>
      <p:sp>
        <p:nvSpPr>
          <p:cNvPr id="238" name="CustomShape 7"/>
          <p:cNvSpPr/>
          <p:nvPr/>
        </p:nvSpPr>
        <p:spPr>
          <a:xfrm>
            <a:off x="4179240" y="2955600"/>
            <a:ext cx="4788360" cy="1223640"/>
          </a:xfrm>
          <a:prstGeom prst="rect">
            <a:avLst/>
          </a:prstGeom>
          <a:solidFill>
            <a:srgbClr val="ffffff">
              <a:alpha val="90000"/>
            </a:srgbClr>
          </a:solidFill>
          <a:ln>
            <a:noFill/>
          </a:ln>
        </p:spPr>
        <p:style>
          <a:lnRef idx="0"/>
          <a:fillRef idx="0"/>
          <a:effectRef idx="0"/>
          <a:fontRef idx="minor"/>
        </p:style>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9" name="" descr=""/>
          <p:cNvPicPr/>
          <p:nvPr/>
        </p:nvPicPr>
        <p:blipFill>
          <a:blip r:embed="rId1"/>
          <a:stretch/>
        </p:blipFill>
        <p:spPr>
          <a:xfrm>
            <a:off x="1168560" y="1675800"/>
            <a:ext cx="3098880" cy="2648520"/>
          </a:xfrm>
          <a:prstGeom prst="rect">
            <a:avLst/>
          </a:prstGeom>
          <a:ln>
            <a:noFill/>
          </a:ln>
        </p:spPr>
      </p:pic>
      <p:sp>
        <p:nvSpPr>
          <p:cNvPr id="240"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Testing on the hub</a:t>
            </a:r>
            <a:endParaRPr/>
          </a:p>
        </p:txBody>
      </p:sp>
      <p:sp>
        <p:nvSpPr>
          <p:cNvPr id="241" name="CustomShape 2"/>
          <p:cNvSpPr/>
          <p:nvPr/>
        </p:nvSpPr>
        <p:spPr>
          <a:xfrm>
            <a:off x="3330000" y="2438280"/>
            <a:ext cx="5594400" cy="513000"/>
          </a:xfrm>
          <a:prstGeom prst="rect">
            <a:avLst/>
          </a:prstGeom>
          <a:solidFill>
            <a:srgbClr val="ffff00"/>
          </a:solidFill>
          <a:ln>
            <a:noFill/>
          </a:ln>
        </p:spPr>
        <p:style>
          <a:lnRef idx="0"/>
          <a:fillRef idx="0"/>
          <a:effectRef idx="0"/>
          <a:fontRef idx="minor"/>
        </p:style>
      </p:sp>
      <p:sp>
        <p:nvSpPr>
          <p:cNvPr id="242" name="CustomShape 3"/>
          <p:cNvSpPr/>
          <p:nvPr/>
        </p:nvSpPr>
        <p:spPr>
          <a:xfrm flipH="1" flipV="1">
            <a:off x="2967840" y="2437200"/>
            <a:ext cx="361080" cy="504360"/>
          </a:xfrm>
          <a:prstGeom prst="rtTriangle">
            <a:avLst/>
          </a:prstGeom>
          <a:solidFill>
            <a:srgbClr val="ffff00"/>
          </a:solidFill>
          <a:ln>
            <a:noFill/>
          </a:ln>
        </p:spPr>
        <p:style>
          <a:lnRef idx="0"/>
          <a:fillRef idx="0"/>
          <a:effectRef idx="0"/>
          <a:fontRef idx="minor"/>
        </p:style>
      </p:sp>
      <p:sp>
        <p:nvSpPr>
          <p:cNvPr id="243" name="TextShape 4"/>
          <p:cNvSpPr txBox="1"/>
          <p:nvPr/>
        </p:nvSpPr>
        <p:spPr>
          <a:xfrm>
            <a:off x="4104000" y="2342160"/>
            <a:ext cx="4919040" cy="657360"/>
          </a:xfrm>
          <a:prstGeom prst="rect">
            <a:avLst/>
          </a:prstGeom>
          <a:noFill/>
          <a:ln>
            <a:noFill/>
          </a:ln>
        </p:spPr>
        <p:txBody>
          <a:bodyPr lIns="90000" rIns="90000" tIns="45000" bIns="45000"/>
          <a:p>
            <a:r>
              <a:rPr lang="en-US" sz="4000">
                <a:latin typeface="Arial"/>
              </a:rPr>
              <a:t>} User InterfaceTests</a:t>
            </a:r>
            <a:endParaRPr/>
          </a:p>
        </p:txBody>
      </p:sp>
      <p:sp>
        <p:nvSpPr>
          <p:cNvPr id="244" name="TextShape 5"/>
          <p:cNvSpPr txBox="1"/>
          <p:nvPr/>
        </p:nvSpPr>
        <p:spPr>
          <a:xfrm>
            <a:off x="4102200" y="2927160"/>
            <a:ext cx="4912920" cy="657360"/>
          </a:xfrm>
          <a:prstGeom prst="rect">
            <a:avLst/>
          </a:prstGeom>
          <a:noFill/>
          <a:ln>
            <a:noFill/>
          </a:ln>
        </p:spPr>
        <p:txBody>
          <a:bodyPr lIns="90000" rIns="90000" tIns="45000" bIns="45000"/>
          <a:p>
            <a:r>
              <a:rPr lang="en-US" sz="4000">
                <a:latin typeface="Arial"/>
              </a:rPr>
              <a:t>} Service Layer Tests</a:t>
            </a:r>
            <a:endParaRPr/>
          </a:p>
        </p:txBody>
      </p:sp>
      <p:sp>
        <p:nvSpPr>
          <p:cNvPr id="245" name="TextShape 6"/>
          <p:cNvSpPr txBox="1"/>
          <p:nvPr/>
        </p:nvSpPr>
        <p:spPr>
          <a:xfrm>
            <a:off x="4100040" y="3566520"/>
            <a:ext cx="2710440" cy="657360"/>
          </a:xfrm>
          <a:prstGeom prst="rect">
            <a:avLst/>
          </a:prstGeom>
          <a:noFill/>
          <a:ln>
            <a:noFill/>
          </a:ln>
        </p:spPr>
        <p:txBody>
          <a:bodyPr lIns="90000" rIns="90000" tIns="45000" bIns="45000"/>
          <a:p>
            <a:r>
              <a:rPr lang="en-US" sz="4000">
                <a:latin typeface="Arial"/>
              </a:rPr>
              <a:t>} Unit Tests</a:t>
            </a:r>
            <a:endParaRPr/>
          </a:p>
        </p:txBody>
      </p:sp>
      <p:sp>
        <p:nvSpPr>
          <p:cNvPr id="246" name="CustomShape 7"/>
          <p:cNvSpPr/>
          <p:nvPr/>
        </p:nvSpPr>
        <p:spPr>
          <a:xfrm>
            <a:off x="4196160" y="2955600"/>
            <a:ext cx="4745520" cy="1222560"/>
          </a:xfrm>
          <a:prstGeom prst="rect">
            <a:avLst/>
          </a:prstGeom>
          <a:solidFill>
            <a:srgbClr val="ffffff">
              <a:alpha val="90000"/>
            </a:srgbClr>
          </a:solidFill>
          <a:ln>
            <a:noFill/>
          </a:ln>
        </p:spPr>
        <p:style>
          <a:lnRef idx="0"/>
          <a:fillRef idx="0"/>
          <a:effectRef idx="0"/>
          <a:fontRef idx="minor"/>
        </p:style>
      </p:sp>
      <p:pic>
        <p:nvPicPr>
          <p:cNvPr id="247" name="" descr=""/>
          <p:cNvPicPr/>
          <p:nvPr/>
        </p:nvPicPr>
        <p:blipFill>
          <a:blip r:embed="rId2"/>
          <a:stretch/>
        </p:blipFill>
        <p:spPr>
          <a:xfrm>
            <a:off x="2908440" y="5153760"/>
            <a:ext cx="982440" cy="934560"/>
          </a:xfrm>
          <a:prstGeom prst="rect">
            <a:avLst/>
          </a:prstGeom>
          <a:ln>
            <a:noFill/>
          </a:ln>
        </p:spPr>
      </p:pic>
      <p:sp>
        <p:nvSpPr>
          <p:cNvPr id="248" name="TextShape 8"/>
          <p:cNvSpPr txBox="1"/>
          <p:nvPr/>
        </p:nvSpPr>
        <p:spPr>
          <a:xfrm>
            <a:off x="3992760" y="5208840"/>
            <a:ext cx="552600" cy="800640"/>
          </a:xfrm>
          <a:prstGeom prst="rect">
            <a:avLst/>
          </a:prstGeom>
          <a:noFill/>
          <a:ln>
            <a:noFill/>
          </a:ln>
        </p:spPr>
        <p:txBody>
          <a:bodyPr lIns="90000" rIns="90000" tIns="45000" bIns="45000"/>
          <a:p>
            <a:r>
              <a:rPr b="1" lang="en-US" sz="5000">
                <a:latin typeface="Arial"/>
              </a:rPr>
              <a:t>+</a:t>
            </a:r>
            <a:endParaRPr/>
          </a:p>
        </p:txBody>
      </p:sp>
      <p:pic>
        <p:nvPicPr>
          <p:cNvPr id="249" name="" descr=""/>
          <p:cNvPicPr/>
          <p:nvPr/>
        </p:nvPicPr>
        <p:blipFill>
          <a:blip r:embed="rId3"/>
          <a:stretch/>
        </p:blipFill>
        <p:spPr>
          <a:xfrm>
            <a:off x="4651560" y="5173200"/>
            <a:ext cx="964440" cy="83808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251640" y="301320"/>
            <a:ext cx="9068760" cy="1262520"/>
          </a:xfrm>
          <a:prstGeom prst="rect">
            <a:avLst/>
          </a:prstGeom>
          <a:noFill/>
          <a:ln>
            <a:noFill/>
          </a:ln>
        </p:spPr>
        <p:txBody>
          <a:bodyPr lIns="0" rIns="0" tIns="0" bIns="0" anchor="ctr"/>
          <a:p>
            <a:pPr algn="ctr"/>
            <a:r>
              <a:rPr lang="en-US" sz="4400">
                <a:latin typeface="Arial"/>
              </a:rPr>
              <a:t>HUBcheck is...</a:t>
            </a:r>
            <a:endParaRPr/>
          </a:p>
        </p:txBody>
      </p:sp>
      <p:pic>
        <p:nvPicPr>
          <p:cNvPr id="251" name="" descr=""/>
          <p:cNvPicPr/>
          <p:nvPr/>
        </p:nvPicPr>
        <p:blipFill>
          <a:blip r:embed="rId1"/>
          <a:stretch/>
        </p:blipFill>
        <p:spPr>
          <a:xfrm>
            <a:off x="1080720" y="5110200"/>
            <a:ext cx="1159560" cy="978120"/>
          </a:xfrm>
          <a:prstGeom prst="rect">
            <a:avLst/>
          </a:prstGeom>
          <a:ln>
            <a:noFill/>
          </a:ln>
        </p:spPr>
      </p:pic>
      <p:sp>
        <p:nvSpPr>
          <p:cNvPr id="252" name="TextShape 2"/>
          <p:cNvSpPr txBox="1"/>
          <p:nvPr/>
        </p:nvSpPr>
        <p:spPr>
          <a:xfrm>
            <a:off x="2228400" y="5208840"/>
            <a:ext cx="552600" cy="800640"/>
          </a:xfrm>
          <a:prstGeom prst="rect">
            <a:avLst/>
          </a:prstGeom>
          <a:noFill/>
          <a:ln>
            <a:noFill/>
          </a:ln>
        </p:spPr>
        <p:txBody>
          <a:bodyPr lIns="90000" rIns="90000" tIns="45000" bIns="45000"/>
          <a:p>
            <a:r>
              <a:rPr b="1" lang="en-US" sz="5000">
                <a:latin typeface="Arial"/>
              </a:rPr>
              <a:t>+</a:t>
            </a:r>
            <a:endParaRPr/>
          </a:p>
        </p:txBody>
      </p:sp>
      <p:pic>
        <p:nvPicPr>
          <p:cNvPr id="253" name="" descr=""/>
          <p:cNvPicPr/>
          <p:nvPr/>
        </p:nvPicPr>
        <p:blipFill>
          <a:blip r:embed="rId2"/>
          <a:stretch/>
        </p:blipFill>
        <p:spPr>
          <a:xfrm>
            <a:off x="2836440" y="5153760"/>
            <a:ext cx="982440" cy="934560"/>
          </a:xfrm>
          <a:prstGeom prst="rect">
            <a:avLst/>
          </a:prstGeom>
          <a:ln>
            <a:noFill/>
          </a:ln>
        </p:spPr>
      </p:pic>
      <p:sp>
        <p:nvSpPr>
          <p:cNvPr id="254" name="TextShape 3"/>
          <p:cNvSpPr txBox="1"/>
          <p:nvPr/>
        </p:nvSpPr>
        <p:spPr>
          <a:xfrm>
            <a:off x="4460760" y="5208840"/>
            <a:ext cx="552600" cy="800640"/>
          </a:xfrm>
          <a:prstGeom prst="rect">
            <a:avLst/>
          </a:prstGeom>
          <a:noFill/>
          <a:ln>
            <a:noFill/>
          </a:ln>
        </p:spPr>
        <p:txBody>
          <a:bodyPr lIns="90000" rIns="90000" tIns="45000" bIns="45000"/>
          <a:p>
            <a:r>
              <a:rPr b="1" lang="en-US" sz="5000">
                <a:latin typeface="Arial"/>
              </a:rPr>
              <a:t>+</a:t>
            </a:r>
            <a:endParaRPr/>
          </a:p>
        </p:txBody>
      </p:sp>
      <p:pic>
        <p:nvPicPr>
          <p:cNvPr id="255" name="" descr=""/>
          <p:cNvPicPr/>
          <p:nvPr/>
        </p:nvPicPr>
        <p:blipFill>
          <a:blip r:embed="rId3"/>
          <a:stretch/>
        </p:blipFill>
        <p:spPr>
          <a:xfrm>
            <a:off x="5335560" y="5173200"/>
            <a:ext cx="964440" cy="838080"/>
          </a:xfrm>
          <a:prstGeom prst="rect">
            <a:avLst/>
          </a:prstGeom>
          <a:ln>
            <a:noFill/>
          </a:ln>
        </p:spPr>
      </p:pic>
      <p:pic>
        <p:nvPicPr>
          <p:cNvPr id="256" name="" descr=""/>
          <p:cNvPicPr/>
          <p:nvPr/>
        </p:nvPicPr>
        <p:blipFill>
          <a:blip r:embed="rId4"/>
          <a:stretch/>
        </p:blipFill>
        <p:spPr>
          <a:xfrm>
            <a:off x="7061040" y="5218560"/>
            <a:ext cx="657000" cy="732960"/>
          </a:xfrm>
          <a:prstGeom prst="rect">
            <a:avLst/>
          </a:prstGeom>
          <a:ln>
            <a:noFill/>
          </a:ln>
        </p:spPr>
      </p:pic>
      <p:sp>
        <p:nvSpPr>
          <p:cNvPr id="257" name="TextShape 4"/>
          <p:cNvSpPr txBox="1"/>
          <p:nvPr/>
        </p:nvSpPr>
        <p:spPr>
          <a:xfrm>
            <a:off x="7526880" y="5364360"/>
            <a:ext cx="2157480" cy="587160"/>
          </a:xfrm>
          <a:prstGeom prst="rect">
            <a:avLst/>
          </a:prstGeom>
          <a:noFill/>
          <a:ln>
            <a:noFill/>
          </a:ln>
        </p:spPr>
        <p:txBody>
          <a:bodyPr lIns="90000" rIns="90000" tIns="45000" bIns="45000"/>
          <a:p>
            <a:r>
              <a:rPr b="1" lang="en-US" sz="3500">
                <a:latin typeface="Arial"/>
              </a:rPr>
              <a:t>paramiko</a:t>
            </a:r>
            <a:endParaRPr/>
          </a:p>
        </p:txBody>
      </p:sp>
      <p:sp>
        <p:nvSpPr>
          <p:cNvPr id="258" name="TextShape 5"/>
          <p:cNvSpPr txBox="1"/>
          <p:nvPr/>
        </p:nvSpPr>
        <p:spPr>
          <a:xfrm>
            <a:off x="6477120" y="5208840"/>
            <a:ext cx="552600" cy="800640"/>
          </a:xfrm>
          <a:prstGeom prst="rect">
            <a:avLst/>
          </a:prstGeom>
          <a:noFill/>
          <a:ln>
            <a:noFill/>
          </a:ln>
        </p:spPr>
        <p:txBody>
          <a:bodyPr lIns="90000" rIns="90000" tIns="45000" bIns="45000"/>
          <a:p>
            <a:r>
              <a:rPr b="1" lang="en-US" sz="5000">
                <a:latin typeface="Arial"/>
              </a:rPr>
              <a:t>+</a:t>
            </a:r>
            <a:endParaRPr/>
          </a:p>
        </p:txBody>
      </p:sp>
      <p:sp>
        <p:nvSpPr>
          <p:cNvPr id="259" name="TextShape 6"/>
          <p:cNvSpPr txBox="1"/>
          <p:nvPr/>
        </p:nvSpPr>
        <p:spPr>
          <a:xfrm>
            <a:off x="889200" y="3722760"/>
            <a:ext cx="3215160" cy="1224360"/>
          </a:xfrm>
          <a:prstGeom prst="rect">
            <a:avLst/>
          </a:prstGeom>
          <a:noFill/>
          <a:ln>
            <a:noFill/>
          </a:ln>
        </p:spPr>
        <p:txBody>
          <a:bodyPr lIns="90000" rIns="90000" tIns="45000" bIns="45000"/>
          <a:p>
            <a:r>
              <a:rPr lang="en-US" sz="4000">
                <a:latin typeface="Arial"/>
              </a:rPr>
              <a:t>Web Browser</a:t>
            </a:r>
            <a:endParaRPr/>
          </a:p>
          <a:p>
            <a:pPr algn="ctr"/>
            <a:r>
              <a:rPr lang="en-US" sz="4000">
                <a:latin typeface="Arial"/>
              </a:rPr>
              <a:t>Automation</a:t>
            </a:r>
            <a:endParaRPr/>
          </a:p>
        </p:txBody>
      </p:sp>
      <p:sp>
        <p:nvSpPr>
          <p:cNvPr id="260" name="TextShape 7"/>
          <p:cNvSpPr txBox="1"/>
          <p:nvPr/>
        </p:nvSpPr>
        <p:spPr>
          <a:xfrm>
            <a:off x="5974200" y="3723120"/>
            <a:ext cx="2747160" cy="1224360"/>
          </a:xfrm>
          <a:prstGeom prst="rect">
            <a:avLst/>
          </a:prstGeom>
          <a:noFill/>
          <a:ln>
            <a:noFill/>
          </a:ln>
        </p:spPr>
        <p:txBody>
          <a:bodyPr lIns="90000" rIns="90000" tIns="45000" bIns="45000"/>
          <a:p>
            <a:pPr algn="ctr"/>
            <a:r>
              <a:rPr lang="en-US" sz="4000">
                <a:latin typeface="Arial"/>
              </a:rPr>
              <a:t>Shell</a:t>
            </a:r>
            <a:endParaRPr/>
          </a:p>
          <a:p>
            <a:pPr algn="ctr"/>
            <a:r>
              <a:rPr lang="en-US" sz="4000">
                <a:latin typeface="Arial"/>
              </a:rPr>
              <a:t>Automation</a:t>
            </a:r>
            <a:endParaRPr/>
          </a:p>
        </p:txBody>
      </p:sp>
      <p:sp>
        <p:nvSpPr>
          <p:cNvPr id="261" name="TextShape 8"/>
          <p:cNvSpPr txBox="1"/>
          <p:nvPr/>
        </p:nvSpPr>
        <p:spPr>
          <a:xfrm>
            <a:off x="4461120" y="3984840"/>
            <a:ext cx="552600" cy="800640"/>
          </a:xfrm>
          <a:prstGeom prst="rect">
            <a:avLst/>
          </a:prstGeom>
          <a:noFill/>
          <a:ln>
            <a:noFill/>
          </a:ln>
        </p:spPr>
        <p:txBody>
          <a:bodyPr lIns="90000" rIns="90000" tIns="45000" bIns="45000"/>
          <a:p>
            <a:r>
              <a:rPr b="1" lang="en-US" sz="5000">
                <a:latin typeface="Arial"/>
              </a:rPr>
              <a:t>+</a:t>
            </a:r>
            <a:endParaRPr/>
          </a:p>
        </p:txBody>
      </p:sp>
      <p:pic>
        <p:nvPicPr>
          <p:cNvPr id="262" name="" descr=""/>
          <p:cNvPicPr/>
          <p:nvPr/>
        </p:nvPicPr>
        <p:blipFill>
          <a:blip r:embed="rId5"/>
          <a:stretch/>
        </p:blipFill>
        <p:spPr>
          <a:xfrm>
            <a:off x="2893680" y="1641240"/>
            <a:ext cx="3693600" cy="17215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Accessing the hub website</a:t>
            </a:r>
            <a:endParaRPr/>
          </a:p>
        </p:txBody>
      </p:sp>
      <p:pic>
        <p:nvPicPr>
          <p:cNvPr id="264" name="" descr=""/>
          <p:cNvPicPr/>
          <p:nvPr/>
        </p:nvPicPr>
        <p:blipFill>
          <a:blip r:embed="rId1"/>
          <a:stretch/>
        </p:blipFill>
        <p:spPr>
          <a:xfrm>
            <a:off x="6135840" y="2908800"/>
            <a:ext cx="3286440" cy="356976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5" name="" descr=""/>
          <p:cNvPicPr/>
          <p:nvPr/>
        </p:nvPicPr>
        <p:blipFill>
          <a:blip r:embed="rId1"/>
          <a:stretch/>
        </p:blipFill>
        <p:spPr>
          <a:xfrm>
            <a:off x="6135840" y="2908800"/>
            <a:ext cx="3286440" cy="3569760"/>
          </a:xfrm>
          <a:prstGeom prst="rect">
            <a:avLst/>
          </a:prstGeom>
          <a:ln>
            <a:noFill/>
          </a:ln>
        </p:spPr>
      </p:pic>
      <p:sp>
        <p:nvSpPr>
          <p:cNvPr id="266" name="CustomShape 1"/>
          <p:cNvSpPr/>
          <p:nvPr/>
        </p:nvSpPr>
        <p:spPr>
          <a:xfrm>
            <a:off x="6401520" y="4050360"/>
            <a:ext cx="2737440" cy="411840"/>
          </a:xfrm>
          <a:prstGeom prst="rect">
            <a:avLst/>
          </a:prstGeom>
          <a:noFill/>
          <a:ln w="36720">
            <a:solidFill>
              <a:srgbClr val="ff0000"/>
            </a:solidFill>
            <a:custDash>
              <a:ds d="100000" sp="100000"/>
            </a:custDash>
            <a:round/>
          </a:ln>
        </p:spPr>
        <p:style>
          <a:lnRef idx="0"/>
          <a:fillRef idx="0"/>
          <a:effectRef idx="0"/>
          <a:fontRef idx="minor"/>
        </p:style>
      </p:sp>
      <p:sp>
        <p:nvSpPr>
          <p:cNvPr id="267" name="CustomShape 2"/>
          <p:cNvSpPr/>
          <p:nvPr/>
        </p:nvSpPr>
        <p:spPr>
          <a:xfrm>
            <a:off x="6513120" y="4196160"/>
            <a:ext cx="1630440" cy="154440"/>
          </a:xfrm>
          <a:prstGeom prst="rect">
            <a:avLst/>
          </a:prstGeom>
          <a:solidFill>
            <a:srgbClr val="ffffff"/>
          </a:solidFill>
          <a:ln>
            <a:noFill/>
          </a:ln>
        </p:spPr>
        <p:style>
          <a:lnRef idx="0"/>
          <a:fillRef idx="0"/>
          <a:effectRef idx="0"/>
          <a:fontRef idx="minor"/>
        </p:style>
      </p:sp>
      <p:sp>
        <p:nvSpPr>
          <p:cNvPr id="268" name="TextShape 3"/>
          <p:cNvSpPr txBox="1"/>
          <p:nvPr/>
        </p:nvSpPr>
        <p:spPr>
          <a:xfrm>
            <a:off x="6418800" y="4084920"/>
            <a:ext cx="1258200" cy="346320"/>
          </a:xfrm>
          <a:prstGeom prst="rect">
            <a:avLst/>
          </a:prstGeom>
          <a:noFill/>
          <a:ln>
            <a:noFill/>
          </a:ln>
        </p:spPr>
        <p:txBody>
          <a:bodyPr lIns="90000" rIns="90000" tIns="45000" bIns="45000"/>
          <a:p>
            <a:r>
              <a:rPr b="1" lang="en-US">
                <a:latin typeface="Arial"/>
              </a:rPr>
              <a:t>username</a:t>
            </a:r>
            <a:endParaRPr/>
          </a:p>
        </p:txBody>
      </p:sp>
      <p:sp>
        <p:nvSpPr>
          <p:cNvPr id="269" name="TextShape 4"/>
          <p:cNvSpPr txBox="1"/>
          <p:nvPr/>
        </p:nvSpPr>
        <p:spPr>
          <a:xfrm>
            <a:off x="504000" y="301680"/>
            <a:ext cx="9068760" cy="1262520"/>
          </a:xfrm>
          <a:prstGeom prst="rect">
            <a:avLst/>
          </a:prstGeom>
          <a:noFill/>
          <a:ln>
            <a:noFill/>
          </a:ln>
        </p:spPr>
        <p:txBody>
          <a:bodyPr lIns="0" rIns="0" tIns="0" bIns="0" anchor="ctr"/>
          <a:p>
            <a:pPr algn="ctr"/>
            <a:r>
              <a:rPr lang="en-US" sz="4400">
                <a:latin typeface="Arial"/>
              </a:rPr>
              <a:t>Accessing the hub website</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0" name="" descr=""/>
          <p:cNvPicPr/>
          <p:nvPr/>
        </p:nvPicPr>
        <p:blipFill>
          <a:blip r:embed="rId1"/>
          <a:stretch/>
        </p:blipFill>
        <p:spPr>
          <a:xfrm>
            <a:off x="6135840" y="2908800"/>
            <a:ext cx="3286440" cy="3569760"/>
          </a:xfrm>
          <a:prstGeom prst="rect">
            <a:avLst/>
          </a:prstGeom>
          <a:ln>
            <a:noFill/>
          </a:ln>
        </p:spPr>
      </p:pic>
      <p:sp>
        <p:nvSpPr>
          <p:cNvPr id="271" name="CustomShape 1"/>
          <p:cNvSpPr/>
          <p:nvPr/>
        </p:nvSpPr>
        <p:spPr>
          <a:xfrm>
            <a:off x="6401520" y="4455000"/>
            <a:ext cx="2737440" cy="411840"/>
          </a:xfrm>
          <a:prstGeom prst="rect">
            <a:avLst/>
          </a:prstGeom>
          <a:noFill/>
          <a:ln w="36720">
            <a:solidFill>
              <a:srgbClr val="ff0000"/>
            </a:solidFill>
            <a:custDash>
              <a:ds d="100000" sp="100000"/>
            </a:custDash>
            <a:round/>
          </a:ln>
        </p:spPr>
        <p:style>
          <a:lnRef idx="0"/>
          <a:fillRef idx="0"/>
          <a:effectRef idx="0"/>
          <a:fontRef idx="minor"/>
        </p:style>
      </p:sp>
      <p:sp>
        <p:nvSpPr>
          <p:cNvPr id="272" name="CustomShape 2"/>
          <p:cNvSpPr/>
          <p:nvPr/>
        </p:nvSpPr>
        <p:spPr>
          <a:xfrm>
            <a:off x="6495840" y="4565160"/>
            <a:ext cx="1518840" cy="180360"/>
          </a:xfrm>
          <a:prstGeom prst="rect">
            <a:avLst/>
          </a:prstGeom>
          <a:solidFill>
            <a:srgbClr val="ffffff"/>
          </a:solidFill>
          <a:ln w="18360">
            <a:noFill/>
          </a:ln>
        </p:spPr>
        <p:style>
          <a:lnRef idx="0"/>
          <a:fillRef idx="0"/>
          <a:effectRef idx="0"/>
          <a:fontRef idx="minor"/>
        </p:style>
      </p:sp>
      <p:sp>
        <p:nvSpPr>
          <p:cNvPr id="273" name="TextShape 3"/>
          <p:cNvSpPr txBox="1"/>
          <p:nvPr/>
        </p:nvSpPr>
        <p:spPr>
          <a:xfrm>
            <a:off x="6419160" y="4480920"/>
            <a:ext cx="887760" cy="346320"/>
          </a:xfrm>
          <a:prstGeom prst="rect">
            <a:avLst/>
          </a:prstGeom>
          <a:noFill/>
          <a:ln>
            <a:noFill/>
          </a:ln>
        </p:spPr>
        <p:txBody>
          <a:bodyPr lIns="90000" rIns="90000" tIns="45000" bIns="45000"/>
          <a:p>
            <a:r>
              <a:rPr b="1" lang="en-US">
                <a:latin typeface="Arial"/>
              </a:rPr>
              <a:t>********</a:t>
            </a:r>
            <a:endParaRPr/>
          </a:p>
        </p:txBody>
      </p:sp>
      <p:sp>
        <p:nvSpPr>
          <p:cNvPr id="274" name="CustomShape 4"/>
          <p:cNvSpPr/>
          <p:nvPr/>
        </p:nvSpPr>
        <p:spPr>
          <a:xfrm>
            <a:off x="6513120" y="4196160"/>
            <a:ext cx="1630440" cy="154440"/>
          </a:xfrm>
          <a:prstGeom prst="rect">
            <a:avLst/>
          </a:prstGeom>
          <a:solidFill>
            <a:srgbClr val="ffffff"/>
          </a:solidFill>
          <a:ln>
            <a:noFill/>
          </a:ln>
        </p:spPr>
        <p:style>
          <a:lnRef idx="0"/>
          <a:fillRef idx="0"/>
          <a:effectRef idx="0"/>
          <a:fontRef idx="minor"/>
        </p:style>
      </p:sp>
      <p:sp>
        <p:nvSpPr>
          <p:cNvPr id="275" name="TextShape 5"/>
          <p:cNvSpPr txBox="1"/>
          <p:nvPr/>
        </p:nvSpPr>
        <p:spPr>
          <a:xfrm>
            <a:off x="6418800" y="4084920"/>
            <a:ext cx="1258200" cy="346320"/>
          </a:xfrm>
          <a:prstGeom prst="rect">
            <a:avLst/>
          </a:prstGeom>
          <a:noFill/>
          <a:ln>
            <a:noFill/>
          </a:ln>
        </p:spPr>
        <p:txBody>
          <a:bodyPr lIns="90000" rIns="90000" tIns="45000" bIns="45000"/>
          <a:p>
            <a:r>
              <a:rPr b="1" lang="en-US">
                <a:latin typeface="Arial"/>
              </a:rPr>
              <a:t>username</a:t>
            </a:r>
            <a:endParaRPr/>
          </a:p>
        </p:txBody>
      </p:sp>
      <p:sp>
        <p:nvSpPr>
          <p:cNvPr id="276" name="TextShape 6"/>
          <p:cNvSpPr txBox="1"/>
          <p:nvPr/>
        </p:nvSpPr>
        <p:spPr>
          <a:xfrm>
            <a:off x="504000" y="301680"/>
            <a:ext cx="9068760" cy="1262520"/>
          </a:xfrm>
          <a:prstGeom prst="rect">
            <a:avLst/>
          </a:prstGeom>
          <a:noFill/>
          <a:ln>
            <a:noFill/>
          </a:ln>
        </p:spPr>
        <p:txBody>
          <a:bodyPr lIns="0" rIns="0" tIns="0" bIns="0" anchor="ctr"/>
          <a:p>
            <a:pPr algn="ctr"/>
            <a:r>
              <a:rPr lang="en-US" sz="4400">
                <a:latin typeface="Arial"/>
              </a:rPr>
              <a:t>Accessing the hub website</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7" name="" descr=""/>
          <p:cNvPicPr/>
          <p:nvPr/>
        </p:nvPicPr>
        <p:blipFill>
          <a:blip r:embed="rId1"/>
          <a:stretch/>
        </p:blipFill>
        <p:spPr>
          <a:xfrm>
            <a:off x="6135840" y="2908800"/>
            <a:ext cx="3286440" cy="3569760"/>
          </a:xfrm>
          <a:prstGeom prst="rect">
            <a:avLst/>
          </a:prstGeom>
          <a:ln>
            <a:noFill/>
          </a:ln>
        </p:spPr>
      </p:pic>
      <p:sp>
        <p:nvSpPr>
          <p:cNvPr id="278" name="CustomShape 1"/>
          <p:cNvSpPr/>
          <p:nvPr/>
        </p:nvSpPr>
        <p:spPr>
          <a:xfrm>
            <a:off x="6401520" y="4859640"/>
            <a:ext cx="2737440" cy="411840"/>
          </a:xfrm>
          <a:prstGeom prst="rect">
            <a:avLst/>
          </a:prstGeom>
          <a:noFill/>
          <a:ln w="36720">
            <a:solidFill>
              <a:srgbClr val="ff0000"/>
            </a:solidFill>
            <a:custDash>
              <a:ds d="100000" sp="100000"/>
            </a:custDash>
            <a:round/>
          </a:ln>
        </p:spPr>
        <p:style>
          <a:lnRef idx="0"/>
          <a:fillRef idx="0"/>
          <a:effectRef idx="0"/>
          <a:fontRef idx="minor"/>
        </p:style>
      </p:sp>
      <p:sp>
        <p:nvSpPr>
          <p:cNvPr id="279" name="CustomShape 2"/>
          <p:cNvSpPr/>
          <p:nvPr/>
        </p:nvSpPr>
        <p:spPr>
          <a:xfrm>
            <a:off x="6513120" y="4196160"/>
            <a:ext cx="1630440" cy="154440"/>
          </a:xfrm>
          <a:prstGeom prst="rect">
            <a:avLst/>
          </a:prstGeom>
          <a:solidFill>
            <a:srgbClr val="ffffff"/>
          </a:solidFill>
          <a:ln>
            <a:noFill/>
          </a:ln>
        </p:spPr>
        <p:style>
          <a:lnRef idx="0"/>
          <a:fillRef idx="0"/>
          <a:effectRef idx="0"/>
          <a:fontRef idx="minor"/>
        </p:style>
      </p:sp>
      <p:sp>
        <p:nvSpPr>
          <p:cNvPr id="280" name="TextShape 3"/>
          <p:cNvSpPr txBox="1"/>
          <p:nvPr/>
        </p:nvSpPr>
        <p:spPr>
          <a:xfrm>
            <a:off x="6418800" y="4084920"/>
            <a:ext cx="1258200" cy="346320"/>
          </a:xfrm>
          <a:prstGeom prst="rect">
            <a:avLst/>
          </a:prstGeom>
          <a:noFill/>
          <a:ln>
            <a:noFill/>
          </a:ln>
        </p:spPr>
        <p:txBody>
          <a:bodyPr lIns="90000" rIns="90000" tIns="45000" bIns="45000"/>
          <a:p>
            <a:r>
              <a:rPr b="1" lang="en-US">
                <a:latin typeface="Arial"/>
              </a:rPr>
              <a:t>username</a:t>
            </a:r>
            <a:endParaRPr/>
          </a:p>
        </p:txBody>
      </p:sp>
      <p:sp>
        <p:nvSpPr>
          <p:cNvPr id="281" name="CustomShape 4"/>
          <p:cNvSpPr/>
          <p:nvPr/>
        </p:nvSpPr>
        <p:spPr>
          <a:xfrm>
            <a:off x="6495840" y="4565160"/>
            <a:ext cx="1518840" cy="180360"/>
          </a:xfrm>
          <a:prstGeom prst="rect">
            <a:avLst/>
          </a:prstGeom>
          <a:solidFill>
            <a:srgbClr val="ffffff"/>
          </a:solidFill>
          <a:ln w="18360">
            <a:noFill/>
          </a:ln>
        </p:spPr>
        <p:style>
          <a:lnRef idx="0"/>
          <a:fillRef idx="0"/>
          <a:effectRef idx="0"/>
          <a:fontRef idx="minor"/>
        </p:style>
      </p:sp>
      <p:sp>
        <p:nvSpPr>
          <p:cNvPr id="282" name="TextShape 5"/>
          <p:cNvSpPr txBox="1"/>
          <p:nvPr/>
        </p:nvSpPr>
        <p:spPr>
          <a:xfrm>
            <a:off x="6419160" y="4480920"/>
            <a:ext cx="887760" cy="346320"/>
          </a:xfrm>
          <a:prstGeom prst="rect">
            <a:avLst/>
          </a:prstGeom>
          <a:noFill/>
          <a:ln>
            <a:noFill/>
          </a:ln>
        </p:spPr>
        <p:txBody>
          <a:bodyPr lIns="90000" rIns="90000" tIns="45000" bIns="45000"/>
          <a:p>
            <a:r>
              <a:rPr b="1" lang="en-US">
                <a:latin typeface="Arial"/>
              </a:rPr>
              <a:t>********</a:t>
            </a:r>
            <a:endParaRPr/>
          </a:p>
        </p:txBody>
      </p:sp>
      <p:sp>
        <p:nvSpPr>
          <p:cNvPr id="283" name="TextShape 6"/>
          <p:cNvSpPr txBox="1"/>
          <p:nvPr/>
        </p:nvSpPr>
        <p:spPr>
          <a:xfrm>
            <a:off x="504000" y="301680"/>
            <a:ext cx="9068760" cy="1262520"/>
          </a:xfrm>
          <a:prstGeom prst="rect">
            <a:avLst/>
          </a:prstGeom>
          <a:noFill/>
          <a:ln>
            <a:noFill/>
          </a:ln>
        </p:spPr>
        <p:txBody>
          <a:bodyPr lIns="0" rIns="0" tIns="0" bIns="0" anchor="ctr"/>
          <a:p>
            <a:pPr algn="ctr"/>
            <a:r>
              <a:rPr lang="en-US" sz="4400">
                <a:latin typeface="Arial"/>
              </a:rPr>
              <a:t>Accessing the hub website</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CustomShape 1"/>
          <p:cNvSpPr/>
          <p:nvPr/>
        </p:nvSpPr>
        <p:spPr>
          <a:xfrm>
            <a:off x="218880" y="2286000"/>
            <a:ext cx="5212080" cy="3319560"/>
          </a:xfrm>
          <a:prstGeom prst="rect">
            <a:avLst/>
          </a:prstGeom>
          <a:solidFill>
            <a:srgbClr val="ffffff"/>
          </a:solidFill>
          <a:ln>
            <a:solidFill>
              <a:srgbClr val="000000"/>
            </a:solidFill>
          </a:ln>
        </p:spPr>
        <p:style>
          <a:lnRef idx="0"/>
          <a:fillRef idx="0"/>
          <a:effectRef idx="0"/>
          <a:fontRef idx="minor"/>
        </p:style>
      </p:sp>
      <p:sp>
        <p:nvSpPr>
          <p:cNvPr id="285" name="TextShape 2"/>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Web Automation</a:t>
            </a:r>
            <a:endParaRPr/>
          </a:p>
        </p:txBody>
      </p:sp>
      <p:pic>
        <p:nvPicPr>
          <p:cNvPr id="286" name="" descr=""/>
          <p:cNvPicPr/>
          <p:nvPr/>
        </p:nvPicPr>
        <p:blipFill>
          <a:blip r:embed="rId1"/>
          <a:stretch/>
        </p:blipFill>
        <p:spPr>
          <a:xfrm>
            <a:off x="6135840" y="2908800"/>
            <a:ext cx="3286440" cy="3569760"/>
          </a:xfrm>
          <a:prstGeom prst="rect">
            <a:avLst/>
          </a:prstGeom>
          <a:ln>
            <a:noFill/>
          </a:ln>
        </p:spPr>
      </p:pic>
      <p:sp>
        <p:nvSpPr>
          <p:cNvPr id="287" name="TextShape 3"/>
          <p:cNvSpPr txBox="1"/>
          <p:nvPr/>
        </p:nvSpPr>
        <p:spPr>
          <a:xfrm>
            <a:off x="218880" y="2273040"/>
            <a:ext cx="5124240" cy="3161880"/>
          </a:xfrm>
          <a:prstGeom prst="rect">
            <a:avLst/>
          </a:prstGeom>
          <a:noFill/>
          <a:ln>
            <a:noFill/>
          </a:ln>
        </p:spPr>
        <p:txBody>
          <a:bodyPr lIns="90000" rIns="90000" tIns="45000" bIns="45000"/>
          <a:p>
            <a:r>
              <a:rPr lang="en-US">
                <a:solidFill>
                  <a:srgbClr val="00b8ff"/>
                </a:solidFill>
                <a:latin typeface="Arial"/>
              </a:rPr>
              <a:t>class</a:t>
            </a:r>
            <a:r>
              <a:rPr lang="en-US">
                <a:latin typeface="Arial"/>
              </a:rPr>
              <a:t> LoginPage(BasePageWidget):</a:t>
            </a:r>
            <a:endParaRPr/>
          </a:p>
          <a:p>
            <a:r>
              <a:rPr lang="en-US">
                <a:latin typeface="Arial"/>
              </a:rPr>
              <a:t>    </a:t>
            </a:r>
            <a:r>
              <a:rPr lang="en-US">
                <a:solidFill>
                  <a:srgbClr val="00b8ff"/>
                </a:solidFill>
                <a:latin typeface="Arial"/>
              </a:rPr>
              <a:t>def</a:t>
            </a:r>
            <a:r>
              <a:rPr lang="en-US">
                <a:latin typeface="Arial"/>
              </a:rPr>
              <a:t> __init__(self, locator):</a:t>
            </a:r>
            <a:endParaRPr/>
          </a:p>
          <a:p>
            <a:r>
              <a:rPr lang="en-US">
                <a:latin typeface="Arial"/>
              </a:rPr>
              <a:t>        </a:t>
            </a:r>
            <a:r>
              <a:rPr lang="en-US">
                <a:latin typeface="Arial"/>
              </a:rPr>
              <a:t>...</a:t>
            </a:r>
            <a:endParaRPr/>
          </a:p>
          <a:p>
            <a:r>
              <a:rPr lang="en-US">
                <a:latin typeface="Arial"/>
              </a:rPr>
              <a:t>        </a:t>
            </a:r>
            <a:r>
              <a:rPr lang="en-US">
                <a:latin typeface="Arial"/>
              </a:rPr>
              <a:t>self.username = Text(self,...)</a:t>
            </a:r>
            <a:endParaRPr/>
          </a:p>
          <a:p>
            <a:r>
              <a:rPr lang="en-US">
                <a:latin typeface="Arial"/>
              </a:rPr>
              <a:t>        </a:t>
            </a:r>
            <a:r>
              <a:rPr lang="en-US">
                <a:latin typeface="Arial"/>
              </a:rPr>
              <a:t>self.password  = Text(self,...)</a:t>
            </a:r>
            <a:endParaRPr/>
          </a:p>
          <a:p>
            <a:r>
              <a:rPr lang="en-US">
                <a:latin typeface="Arial"/>
              </a:rPr>
              <a:t>        </a:t>
            </a:r>
            <a:r>
              <a:rPr lang="en-US">
                <a:latin typeface="Arial"/>
              </a:rPr>
              <a:t>self.submit      = Button(self,...)</a:t>
            </a:r>
            <a:endParaRPr/>
          </a:p>
          <a:p>
            <a:r>
              <a:rPr lang="en-US">
                <a:latin typeface="Arial"/>
              </a:rPr>
              <a:t>        </a:t>
            </a:r>
            <a:r>
              <a:rPr lang="en-US">
                <a:latin typeface="Arial"/>
              </a:rPr>
              <a:t>...</a:t>
            </a:r>
            <a:endParaRPr/>
          </a:p>
          <a:p>
            <a:r>
              <a:rPr lang="en-US">
                <a:latin typeface="Arial"/>
              </a:rPr>
              <a:t>    </a:t>
            </a:r>
            <a:endParaRPr/>
          </a:p>
          <a:p>
            <a:r>
              <a:rPr lang="en-US">
                <a:solidFill>
                  <a:srgbClr val="00b8ff"/>
                </a:solidFill>
                <a:latin typeface="Arial"/>
              </a:rPr>
              <a:t>    </a:t>
            </a:r>
            <a:r>
              <a:rPr lang="en-US">
                <a:solidFill>
                  <a:srgbClr val="00b8ff"/>
                </a:solidFill>
                <a:latin typeface="Arial"/>
              </a:rPr>
              <a:t>def</a:t>
            </a:r>
            <a:r>
              <a:rPr lang="en-US">
                <a:latin typeface="Arial"/>
              </a:rPr>
              <a:t> login_as(self,username,password):</a:t>
            </a:r>
            <a:endParaRPr/>
          </a:p>
          <a:p>
            <a:r>
              <a:rPr lang="en-US">
                <a:latin typeface="Arial"/>
              </a:rPr>
              <a:t>        </a:t>
            </a:r>
            <a:r>
              <a:rPr lang="en-US">
                <a:latin typeface="Arial"/>
              </a:rPr>
              <a:t>self.username.value = username</a:t>
            </a:r>
            <a:endParaRPr/>
          </a:p>
          <a:p>
            <a:r>
              <a:rPr lang="en-US">
                <a:latin typeface="Arial"/>
              </a:rPr>
              <a:t>        </a:t>
            </a:r>
            <a:r>
              <a:rPr lang="en-US">
                <a:latin typeface="Arial"/>
              </a:rPr>
              <a:t>self.password.value = password</a:t>
            </a:r>
            <a:endParaRPr/>
          </a:p>
          <a:p>
            <a:r>
              <a:rPr lang="en-US">
                <a:latin typeface="Arial"/>
              </a:rPr>
              <a:t>        </a:t>
            </a:r>
            <a:r>
              <a:rPr lang="en-US">
                <a:latin typeface="Arial"/>
              </a:rPr>
              <a:t>self.submit.click()</a:t>
            </a:r>
            <a:endParaRPr/>
          </a:p>
        </p:txBody>
      </p:sp>
      <p:pic>
        <p:nvPicPr>
          <p:cNvPr id="288" name="" descr=""/>
          <p:cNvPicPr/>
          <p:nvPr/>
        </p:nvPicPr>
        <p:blipFill>
          <a:blip r:embed="rId2"/>
          <a:stretch/>
        </p:blipFill>
        <p:spPr>
          <a:xfrm>
            <a:off x="7799760" y="508320"/>
            <a:ext cx="1772640" cy="842400"/>
          </a:xfrm>
          <a:prstGeom prst="rect">
            <a:avLst/>
          </a:prstGeom>
          <a:ln>
            <a:noFill/>
          </a:ln>
        </p:spPr>
      </p:pic>
      <p:pic>
        <p:nvPicPr>
          <p:cNvPr id="289" name="" descr=""/>
          <p:cNvPicPr/>
          <p:nvPr/>
        </p:nvPicPr>
        <p:blipFill>
          <a:blip r:embed="rId3"/>
          <a:stretch/>
        </p:blipFill>
        <p:spPr>
          <a:xfrm>
            <a:off x="485640" y="717120"/>
            <a:ext cx="447120" cy="398160"/>
          </a:xfrm>
          <a:prstGeom prst="rect">
            <a:avLst/>
          </a:prstGeom>
          <a:ln>
            <a:noFill/>
          </a:ln>
        </p:spPr>
      </p:pic>
      <p:sp>
        <p:nvSpPr>
          <p:cNvPr id="290" name="TextShape 4"/>
          <p:cNvSpPr txBox="1"/>
          <p:nvPr/>
        </p:nvSpPr>
        <p:spPr>
          <a:xfrm>
            <a:off x="892440" y="757440"/>
            <a:ext cx="213120" cy="346320"/>
          </a:xfrm>
          <a:prstGeom prst="rect">
            <a:avLst/>
          </a:prstGeom>
          <a:noFill/>
          <a:ln>
            <a:noFill/>
          </a:ln>
        </p:spPr>
        <p:txBody>
          <a:bodyPr lIns="90000" rIns="90000" tIns="45000" bIns="45000"/>
          <a:p>
            <a:r>
              <a:rPr b="1" lang="en-US">
                <a:latin typeface="Arial"/>
              </a:rPr>
              <a:t>+</a:t>
            </a:r>
            <a:endParaRPr/>
          </a:p>
        </p:txBody>
      </p:sp>
      <p:pic>
        <p:nvPicPr>
          <p:cNvPr id="291" name="" descr=""/>
          <p:cNvPicPr/>
          <p:nvPr/>
        </p:nvPicPr>
        <p:blipFill>
          <a:blip r:embed="rId4"/>
          <a:stretch/>
        </p:blipFill>
        <p:spPr>
          <a:xfrm>
            <a:off x="1162800" y="734760"/>
            <a:ext cx="378720" cy="380520"/>
          </a:xfrm>
          <a:prstGeom prst="rect">
            <a:avLst/>
          </a:prstGeom>
          <a:ln>
            <a:noFill/>
          </a:ln>
        </p:spPr>
      </p:pic>
      <p:sp>
        <p:nvSpPr>
          <p:cNvPr id="292" name="TextShape 5"/>
          <p:cNvSpPr txBox="1"/>
          <p:nvPr/>
        </p:nvSpPr>
        <p:spPr>
          <a:xfrm>
            <a:off x="1392480" y="1873080"/>
            <a:ext cx="2706120" cy="346320"/>
          </a:xfrm>
          <a:prstGeom prst="rect">
            <a:avLst/>
          </a:prstGeom>
          <a:noFill/>
          <a:ln>
            <a:noFill/>
          </a:ln>
        </p:spPr>
        <p:txBody>
          <a:bodyPr lIns="90000" rIns="90000" tIns="45000" bIns="45000"/>
          <a:p>
            <a:r>
              <a:rPr b="1" lang="en-US">
                <a:latin typeface="Arial"/>
              </a:rPr>
              <a:t>HUBcheck Page Object</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CustomShape 1"/>
          <p:cNvSpPr/>
          <p:nvPr/>
        </p:nvSpPr>
        <p:spPr>
          <a:xfrm>
            <a:off x="218880" y="2286000"/>
            <a:ext cx="5212080" cy="3319560"/>
          </a:xfrm>
          <a:prstGeom prst="rect">
            <a:avLst/>
          </a:prstGeom>
          <a:solidFill>
            <a:srgbClr val="ffffff"/>
          </a:solidFill>
          <a:ln>
            <a:solidFill>
              <a:srgbClr val="000000"/>
            </a:solidFill>
          </a:ln>
        </p:spPr>
        <p:style>
          <a:lnRef idx="0"/>
          <a:fillRef idx="0"/>
          <a:effectRef idx="0"/>
          <a:fontRef idx="minor"/>
        </p:style>
      </p:sp>
      <p:sp>
        <p:nvSpPr>
          <p:cNvPr id="294" name="TextShape 2"/>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Web Automation</a:t>
            </a:r>
            <a:endParaRPr/>
          </a:p>
        </p:txBody>
      </p:sp>
      <p:pic>
        <p:nvPicPr>
          <p:cNvPr id="295" name="" descr=""/>
          <p:cNvPicPr/>
          <p:nvPr/>
        </p:nvPicPr>
        <p:blipFill>
          <a:blip r:embed="rId1"/>
          <a:stretch/>
        </p:blipFill>
        <p:spPr>
          <a:xfrm>
            <a:off x="6135840" y="2908800"/>
            <a:ext cx="3286440" cy="3569760"/>
          </a:xfrm>
          <a:prstGeom prst="rect">
            <a:avLst/>
          </a:prstGeom>
          <a:ln>
            <a:noFill/>
          </a:ln>
        </p:spPr>
      </p:pic>
      <p:sp>
        <p:nvSpPr>
          <p:cNvPr id="296" name="TextShape 3"/>
          <p:cNvSpPr txBox="1"/>
          <p:nvPr/>
        </p:nvSpPr>
        <p:spPr>
          <a:xfrm>
            <a:off x="218880" y="2273040"/>
            <a:ext cx="5124240" cy="3193920"/>
          </a:xfrm>
          <a:prstGeom prst="rect">
            <a:avLst/>
          </a:prstGeom>
          <a:noFill/>
          <a:ln>
            <a:noFill/>
          </a:ln>
        </p:spPr>
        <p:txBody>
          <a:bodyPr lIns="90000" rIns="90000" tIns="45000" bIns="45000"/>
          <a:p>
            <a:r>
              <a:rPr lang="en-US">
                <a:solidFill>
                  <a:srgbClr val="00b8ff"/>
                </a:solidFill>
                <a:latin typeface="Arial"/>
              </a:rPr>
              <a:t>class</a:t>
            </a:r>
            <a:r>
              <a:rPr lang="en-US">
                <a:latin typeface="Arial"/>
              </a:rPr>
              <a:t> LoginPage(BasePageWidget):</a:t>
            </a:r>
            <a:endParaRPr/>
          </a:p>
          <a:p>
            <a:r>
              <a:rPr lang="en-US">
                <a:latin typeface="Arial"/>
              </a:rPr>
              <a:t>    </a:t>
            </a:r>
            <a:r>
              <a:rPr lang="en-US">
                <a:solidFill>
                  <a:srgbClr val="00b8ff"/>
                </a:solidFill>
                <a:latin typeface="Arial"/>
              </a:rPr>
              <a:t>def</a:t>
            </a:r>
            <a:r>
              <a:rPr lang="en-US">
                <a:latin typeface="Arial"/>
              </a:rPr>
              <a:t> __init__(self, locator):</a:t>
            </a:r>
            <a:endParaRPr/>
          </a:p>
          <a:p>
            <a:r>
              <a:rPr lang="en-US">
                <a:latin typeface="Arial"/>
              </a:rPr>
              <a:t>        </a:t>
            </a:r>
            <a:r>
              <a:rPr lang="en-US">
                <a:latin typeface="Arial"/>
              </a:rPr>
              <a:t>...</a:t>
            </a:r>
            <a:endParaRPr/>
          </a:p>
          <a:p>
            <a:r>
              <a:rPr lang="en-US">
                <a:latin typeface="Arial"/>
              </a:rPr>
              <a:t>        </a:t>
            </a:r>
            <a:r>
              <a:rPr lang="en-US">
                <a:latin typeface="Arial"/>
              </a:rPr>
              <a:t>self.username = Text(self,...)</a:t>
            </a:r>
            <a:endParaRPr/>
          </a:p>
          <a:p>
            <a:r>
              <a:rPr lang="en-US">
                <a:latin typeface="Arial"/>
              </a:rPr>
              <a:t>        </a:t>
            </a:r>
            <a:r>
              <a:rPr lang="en-US">
                <a:latin typeface="Arial"/>
              </a:rPr>
              <a:t>self.password  = Text(self,...)</a:t>
            </a:r>
            <a:endParaRPr/>
          </a:p>
          <a:p>
            <a:r>
              <a:rPr lang="en-US">
                <a:latin typeface="Arial"/>
              </a:rPr>
              <a:t>        </a:t>
            </a:r>
            <a:r>
              <a:rPr lang="en-US">
                <a:latin typeface="Arial"/>
              </a:rPr>
              <a:t>self.submit      = Button(self,...)</a:t>
            </a:r>
            <a:endParaRPr/>
          </a:p>
          <a:p>
            <a:r>
              <a:rPr lang="en-US">
                <a:latin typeface="Arial"/>
              </a:rPr>
              <a:t>        </a:t>
            </a:r>
            <a:r>
              <a:rPr lang="en-US">
                <a:latin typeface="Arial"/>
              </a:rPr>
              <a:t>...</a:t>
            </a:r>
            <a:endParaRPr/>
          </a:p>
          <a:p>
            <a:r>
              <a:rPr lang="en-US">
                <a:latin typeface="Arial"/>
              </a:rPr>
              <a:t>    </a:t>
            </a:r>
            <a:endParaRPr/>
          </a:p>
          <a:p>
            <a:r>
              <a:rPr lang="en-US">
                <a:solidFill>
                  <a:srgbClr val="00b8ff"/>
                </a:solidFill>
                <a:latin typeface="Arial"/>
              </a:rPr>
              <a:t>    </a:t>
            </a:r>
            <a:r>
              <a:rPr lang="en-US">
                <a:solidFill>
                  <a:srgbClr val="00b8ff"/>
                </a:solidFill>
                <a:latin typeface="Arial"/>
              </a:rPr>
              <a:t>def</a:t>
            </a:r>
            <a:r>
              <a:rPr lang="en-US">
                <a:latin typeface="Arial"/>
              </a:rPr>
              <a:t> login_as(self,username,password):</a:t>
            </a:r>
            <a:endParaRPr/>
          </a:p>
          <a:p>
            <a:r>
              <a:rPr lang="en-US">
                <a:latin typeface="Arial"/>
              </a:rPr>
              <a:t>        </a:t>
            </a:r>
            <a:r>
              <a:rPr lang="en-US">
                <a:latin typeface="Arial"/>
              </a:rPr>
              <a:t>self.username.value = username</a:t>
            </a:r>
            <a:endParaRPr/>
          </a:p>
          <a:p>
            <a:r>
              <a:rPr lang="en-US">
                <a:latin typeface="Arial"/>
              </a:rPr>
              <a:t>        </a:t>
            </a:r>
            <a:r>
              <a:rPr lang="en-US">
                <a:latin typeface="Arial"/>
              </a:rPr>
              <a:t>self.password.value = password</a:t>
            </a:r>
            <a:endParaRPr/>
          </a:p>
          <a:p>
            <a:r>
              <a:rPr lang="en-US">
                <a:latin typeface="Arial"/>
              </a:rPr>
              <a:t>        </a:t>
            </a:r>
            <a:r>
              <a:rPr lang="en-US">
                <a:latin typeface="Arial"/>
              </a:rPr>
              <a:t>self.submit.click()</a:t>
            </a:r>
            <a:endParaRPr/>
          </a:p>
        </p:txBody>
      </p:sp>
      <p:sp>
        <p:nvSpPr>
          <p:cNvPr id="297" name="Line 4"/>
          <p:cNvSpPr/>
          <p:nvPr/>
        </p:nvSpPr>
        <p:spPr>
          <a:xfrm>
            <a:off x="3723480" y="3247200"/>
            <a:ext cx="2703960" cy="1035360"/>
          </a:xfrm>
          <a:prstGeom prst="line">
            <a:avLst/>
          </a:prstGeom>
          <a:ln w="18360">
            <a:solidFill>
              <a:srgbClr val="ff0000"/>
            </a:solidFill>
            <a:round/>
            <a:headEnd len="med" type="triangle" w="med"/>
            <a:tailEnd len="med" type="triangle" w="med"/>
          </a:ln>
        </p:spPr>
      </p:sp>
      <p:sp>
        <p:nvSpPr>
          <p:cNvPr id="298" name="Line 5"/>
          <p:cNvSpPr/>
          <p:nvPr/>
        </p:nvSpPr>
        <p:spPr>
          <a:xfrm>
            <a:off x="3723480" y="3507120"/>
            <a:ext cx="2703960" cy="1152360"/>
          </a:xfrm>
          <a:prstGeom prst="line">
            <a:avLst/>
          </a:prstGeom>
          <a:ln w="18360">
            <a:solidFill>
              <a:srgbClr val="ff0000"/>
            </a:solidFill>
            <a:round/>
            <a:headEnd len="med" type="triangle" w="med"/>
            <a:tailEnd len="med" type="triangle" w="med"/>
          </a:ln>
        </p:spPr>
      </p:sp>
      <p:sp>
        <p:nvSpPr>
          <p:cNvPr id="299" name="Line 6"/>
          <p:cNvSpPr/>
          <p:nvPr/>
        </p:nvSpPr>
        <p:spPr>
          <a:xfrm>
            <a:off x="3930120" y="3758040"/>
            <a:ext cx="2497320" cy="1270440"/>
          </a:xfrm>
          <a:prstGeom prst="line">
            <a:avLst/>
          </a:prstGeom>
          <a:ln w="18360">
            <a:solidFill>
              <a:srgbClr val="ff0000"/>
            </a:solidFill>
            <a:round/>
            <a:headEnd len="med" type="triangle" w="med"/>
            <a:tailEnd len="med" type="triangle" w="med"/>
          </a:ln>
        </p:spPr>
      </p:sp>
      <p:pic>
        <p:nvPicPr>
          <p:cNvPr id="300" name="" descr=""/>
          <p:cNvPicPr/>
          <p:nvPr/>
        </p:nvPicPr>
        <p:blipFill>
          <a:blip r:embed="rId2"/>
          <a:stretch/>
        </p:blipFill>
        <p:spPr>
          <a:xfrm>
            <a:off x="7799760" y="508320"/>
            <a:ext cx="1772640" cy="842400"/>
          </a:xfrm>
          <a:prstGeom prst="rect">
            <a:avLst/>
          </a:prstGeom>
          <a:ln>
            <a:noFill/>
          </a:ln>
        </p:spPr>
      </p:pic>
      <p:pic>
        <p:nvPicPr>
          <p:cNvPr id="301" name="" descr=""/>
          <p:cNvPicPr/>
          <p:nvPr/>
        </p:nvPicPr>
        <p:blipFill>
          <a:blip r:embed="rId3"/>
          <a:stretch/>
        </p:blipFill>
        <p:spPr>
          <a:xfrm>
            <a:off x="486000" y="717120"/>
            <a:ext cx="447120" cy="398160"/>
          </a:xfrm>
          <a:prstGeom prst="rect">
            <a:avLst/>
          </a:prstGeom>
          <a:ln>
            <a:noFill/>
          </a:ln>
        </p:spPr>
      </p:pic>
      <p:sp>
        <p:nvSpPr>
          <p:cNvPr id="302" name="TextShape 7"/>
          <p:cNvSpPr txBox="1"/>
          <p:nvPr/>
        </p:nvSpPr>
        <p:spPr>
          <a:xfrm>
            <a:off x="892800" y="757440"/>
            <a:ext cx="213120" cy="346320"/>
          </a:xfrm>
          <a:prstGeom prst="rect">
            <a:avLst/>
          </a:prstGeom>
          <a:noFill/>
          <a:ln>
            <a:noFill/>
          </a:ln>
        </p:spPr>
        <p:txBody>
          <a:bodyPr lIns="90000" rIns="90000" tIns="45000" bIns="45000"/>
          <a:p>
            <a:r>
              <a:rPr b="1" lang="en-US">
                <a:latin typeface="Arial"/>
              </a:rPr>
              <a:t>+</a:t>
            </a:r>
            <a:endParaRPr/>
          </a:p>
        </p:txBody>
      </p:sp>
      <p:pic>
        <p:nvPicPr>
          <p:cNvPr id="303" name="" descr=""/>
          <p:cNvPicPr/>
          <p:nvPr/>
        </p:nvPicPr>
        <p:blipFill>
          <a:blip r:embed="rId4"/>
          <a:stretch/>
        </p:blipFill>
        <p:spPr>
          <a:xfrm>
            <a:off x="1163160" y="734760"/>
            <a:ext cx="378720" cy="380520"/>
          </a:xfrm>
          <a:prstGeom prst="rect">
            <a:avLst/>
          </a:prstGeom>
          <a:ln>
            <a:noFill/>
          </a:ln>
        </p:spPr>
      </p:pic>
      <p:sp>
        <p:nvSpPr>
          <p:cNvPr id="304" name="TextShape 8"/>
          <p:cNvSpPr txBox="1"/>
          <p:nvPr/>
        </p:nvSpPr>
        <p:spPr>
          <a:xfrm>
            <a:off x="1392840" y="1873080"/>
            <a:ext cx="2706120" cy="346320"/>
          </a:xfrm>
          <a:prstGeom prst="rect">
            <a:avLst/>
          </a:prstGeom>
          <a:noFill/>
          <a:ln>
            <a:noFill/>
          </a:ln>
        </p:spPr>
        <p:txBody>
          <a:bodyPr lIns="90000" rIns="90000" tIns="45000" bIns="45000"/>
          <a:p>
            <a:r>
              <a:rPr b="1" lang="en-US">
                <a:latin typeface="Arial"/>
              </a:rPr>
              <a:t>HUBcheck Page Object</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Web Automation</a:t>
            </a:r>
            <a:endParaRPr/>
          </a:p>
        </p:txBody>
      </p:sp>
      <p:pic>
        <p:nvPicPr>
          <p:cNvPr id="306" name="" descr=""/>
          <p:cNvPicPr/>
          <p:nvPr/>
        </p:nvPicPr>
        <p:blipFill>
          <a:blip r:embed="rId1"/>
          <a:stretch/>
        </p:blipFill>
        <p:spPr>
          <a:xfrm>
            <a:off x="6135840" y="2908800"/>
            <a:ext cx="3286440" cy="3569760"/>
          </a:xfrm>
          <a:prstGeom prst="rect">
            <a:avLst/>
          </a:prstGeom>
          <a:ln>
            <a:noFill/>
          </a:ln>
        </p:spPr>
      </p:pic>
      <p:sp>
        <p:nvSpPr>
          <p:cNvPr id="307" name="CustomShape 2"/>
          <p:cNvSpPr/>
          <p:nvPr/>
        </p:nvSpPr>
        <p:spPr>
          <a:xfrm>
            <a:off x="218880" y="2286000"/>
            <a:ext cx="5212080" cy="3319560"/>
          </a:xfrm>
          <a:prstGeom prst="rect">
            <a:avLst/>
          </a:prstGeom>
          <a:solidFill>
            <a:srgbClr val="ffffff"/>
          </a:solidFill>
          <a:ln>
            <a:solidFill>
              <a:srgbClr val="000000"/>
            </a:solidFill>
          </a:ln>
        </p:spPr>
        <p:style>
          <a:lnRef idx="0"/>
          <a:fillRef idx="0"/>
          <a:effectRef idx="0"/>
          <a:fontRef idx="minor"/>
        </p:style>
      </p:sp>
      <p:sp>
        <p:nvSpPr>
          <p:cNvPr id="308" name="TextShape 3"/>
          <p:cNvSpPr txBox="1"/>
          <p:nvPr/>
        </p:nvSpPr>
        <p:spPr>
          <a:xfrm>
            <a:off x="218880" y="2273040"/>
            <a:ext cx="5124240" cy="3176640"/>
          </a:xfrm>
          <a:prstGeom prst="rect">
            <a:avLst/>
          </a:prstGeom>
          <a:noFill/>
          <a:ln>
            <a:noFill/>
          </a:ln>
        </p:spPr>
        <p:txBody>
          <a:bodyPr lIns="90000" rIns="90000" tIns="45000" bIns="45000"/>
          <a:p>
            <a:r>
              <a:rPr lang="en-US">
                <a:solidFill>
                  <a:srgbClr val="00b8ff"/>
                </a:solidFill>
                <a:latin typeface="Arial"/>
              </a:rPr>
              <a:t>class</a:t>
            </a:r>
            <a:r>
              <a:rPr lang="en-US">
                <a:latin typeface="Arial"/>
              </a:rPr>
              <a:t> LoginPage(BasePageWidget):</a:t>
            </a:r>
            <a:endParaRPr/>
          </a:p>
          <a:p>
            <a:r>
              <a:rPr lang="en-US">
                <a:latin typeface="Arial"/>
              </a:rPr>
              <a:t>    </a:t>
            </a:r>
            <a:r>
              <a:rPr lang="en-US">
                <a:solidFill>
                  <a:srgbClr val="00b8ff"/>
                </a:solidFill>
                <a:latin typeface="Arial"/>
              </a:rPr>
              <a:t>def</a:t>
            </a:r>
            <a:r>
              <a:rPr lang="en-US">
                <a:latin typeface="Arial"/>
              </a:rPr>
              <a:t> __init__(self, locator):</a:t>
            </a:r>
            <a:endParaRPr/>
          </a:p>
          <a:p>
            <a:r>
              <a:rPr lang="en-US">
                <a:latin typeface="Arial"/>
              </a:rPr>
              <a:t>        </a:t>
            </a:r>
            <a:r>
              <a:rPr lang="en-US">
                <a:latin typeface="Arial"/>
              </a:rPr>
              <a:t>...</a:t>
            </a:r>
            <a:endParaRPr/>
          </a:p>
          <a:p>
            <a:r>
              <a:rPr lang="en-US">
                <a:latin typeface="Arial"/>
              </a:rPr>
              <a:t>        </a:t>
            </a:r>
            <a:r>
              <a:rPr lang="en-US">
                <a:latin typeface="Arial"/>
              </a:rPr>
              <a:t>self.username = Text(self,...)</a:t>
            </a:r>
            <a:endParaRPr/>
          </a:p>
          <a:p>
            <a:r>
              <a:rPr lang="en-US">
                <a:latin typeface="Arial"/>
              </a:rPr>
              <a:t>        </a:t>
            </a:r>
            <a:r>
              <a:rPr lang="en-US">
                <a:latin typeface="Arial"/>
              </a:rPr>
              <a:t>self.password  = Text(self,...)</a:t>
            </a:r>
            <a:endParaRPr/>
          </a:p>
          <a:p>
            <a:r>
              <a:rPr lang="en-US">
                <a:latin typeface="Arial"/>
              </a:rPr>
              <a:t>        </a:t>
            </a:r>
            <a:r>
              <a:rPr lang="en-US">
                <a:latin typeface="Arial"/>
              </a:rPr>
              <a:t>self.submit      = Button(self,...)</a:t>
            </a:r>
            <a:endParaRPr/>
          </a:p>
          <a:p>
            <a:r>
              <a:rPr lang="en-US">
                <a:latin typeface="Arial"/>
              </a:rPr>
              <a:t>        </a:t>
            </a:r>
            <a:r>
              <a:rPr lang="en-US">
                <a:latin typeface="Arial"/>
              </a:rPr>
              <a:t>...</a:t>
            </a:r>
            <a:endParaRPr/>
          </a:p>
          <a:p>
            <a:r>
              <a:rPr lang="en-US">
                <a:latin typeface="Arial"/>
              </a:rPr>
              <a:t>    </a:t>
            </a:r>
            <a:endParaRPr/>
          </a:p>
          <a:p>
            <a:r>
              <a:rPr lang="en-US">
                <a:solidFill>
                  <a:srgbClr val="00b8ff"/>
                </a:solidFill>
                <a:latin typeface="Arial"/>
              </a:rPr>
              <a:t>    </a:t>
            </a:r>
            <a:r>
              <a:rPr lang="en-US">
                <a:solidFill>
                  <a:srgbClr val="00b8ff"/>
                </a:solidFill>
                <a:latin typeface="Arial"/>
              </a:rPr>
              <a:t>def</a:t>
            </a:r>
            <a:r>
              <a:rPr lang="en-US">
                <a:latin typeface="Arial"/>
              </a:rPr>
              <a:t> login_as(self,username,password):</a:t>
            </a:r>
            <a:endParaRPr/>
          </a:p>
          <a:p>
            <a:r>
              <a:rPr lang="en-US">
                <a:latin typeface="Arial"/>
              </a:rPr>
              <a:t>        </a:t>
            </a:r>
            <a:r>
              <a:rPr lang="en-US">
                <a:latin typeface="Arial"/>
              </a:rPr>
              <a:t>self.username.value = username</a:t>
            </a:r>
            <a:endParaRPr/>
          </a:p>
          <a:p>
            <a:r>
              <a:rPr lang="en-US">
                <a:latin typeface="Arial"/>
              </a:rPr>
              <a:t>        </a:t>
            </a:r>
            <a:r>
              <a:rPr lang="en-US">
                <a:latin typeface="Arial"/>
              </a:rPr>
              <a:t>self.password.value = password</a:t>
            </a:r>
            <a:endParaRPr/>
          </a:p>
          <a:p>
            <a:r>
              <a:rPr lang="en-US">
                <a:latin typeface="Arial"/>
              </a:rPr>
              <a:t>        </a:t>
            </a:r>
            <a:r>
              <a:rPr lang="en-US">
                <a:latin typeface="Arial"/>
              </a:rPr>
              <a:t>self.submit.click()</a:t>
            </a:r>
            <a:endParaRPr/>
          </a:p>
        </p:txBody>
      </p:sp>
      <p:sp>
        <p:nvSpPr>
          <p:cNvPr id="309" name="CustomShape 4"/>
          <p:cNvSpPr/>
          <p:nvPr/>
        </p:nvSpPr>
        <p:spPr>
          <a:xfrm>
            <a:off x="6384240" y="4050360"/>
            <a:ext cx="2788920" cy="1244160"/>
          </a:xfrm>
          <a:prstGeom prst="rect">
            <a:avLst/>
          </a:prstGeom>
          <a:noFill/>
          <a:ln w="36720">
            <a:solidFill>
              <a:srgbClr val="ff0000"/>
            </a:solidFill>
            <a:custDash>
              <a:ds d="100000" sp="100000"/>
            </a:custDash>
            <a:round/>
          </a:ln>
        </p:spPr>
        <p:style>
          <a:lnRef idx="0"/>
          <a:fillRef idx="0"/>
          <a:effectRef idx="0"/>
          <a:fontRef idx="minor"/>
        </p:style>
      </p:sp>
      <p:sp>
        <p:nvSpPr>
          <p:cNvPr id="310" name="Line 5"/>
          <p:cNvSpPr/>
          <p:nvPr/>
        </p:nvSpPr>
        <p:spPr>
          <a:xfrm>
            <a:off x="4676760" y="4641480"/>
            <a:ext cx="1627200" cy="0"/>
          </a:xfrm>
          <a:prstGeom prst="line">
            <a:avLst/>
          </a:prstGeom>
          <a:ln w="18360">
            <a:solidFill>
              <a:srgbClr val="ff0000"/>
            </a:solidFill>
            <a:round/>
            <a:headEnd len="med" type="triangle" w="med"/>
            <a:tailEnd len="med" type="triangle" w="med"/>
          </a:ln>
        </p:spPr>
      </p:sp>
      <p:sp>
        <p:nvSpPr>
          <p:cNvPr id="311" name="CustomShape 6"/>
          <p:cNvSpPr/>
          <p:nvPr/>
        </p:nvSpPr>
        <p:spPr>
          <a:xfrm>
            <a:off x="446400" y="4255920"/>
            <a:ext cx="4170240" cy="1261440"/>
          </a:xfrm>
          <a:prstGeom prst="rect">
            <a:avLst/>
          </a:prstGeom>
          <a:noFill/>
          <a:ln w="36720">
            <a:solidFill>
              <a:srgbClr val="ff0000"/>
            </a:solidFill>
            <a:custDash>
              <a:ds d="100000" sp="100000"/>
            </a:custDash>
            <a:round/>
          </a:ln>
        </p:spPr>
        <p:style>
          <a:lnRef idx="0"/>
          <a:fillRef idx="0"/>
          <a:effectRef idx="0"/>
          <a:fontRef idx="minor"/>
        </p:style>
      </p:sp>
      <p:pic>
        <p:nvPicPr>
          <p:cNvPr id="312" name="" descr=""/>
          <p:cNvPicPr/>
          <p:nvPr/>
        </p:nvPicPr>
        <p:blipFill>
          <a:blip r:embed="rId2"/>
          <a:stretch/>
        </p:blipFill>
        <p:spPr>
          <a:xfrm>
            <a:off x="7799760" y="508320"/>
            <a:ext cx="1772640" cy="842400"/>
          </a:xfrm>
          <a:prstGeom prst="rect">
            <a:avLst/>
          </a:prstGeom>
          <a:ln>
            <a:noFill/>
          </a:ln>
        </p:spPr>
      </p:pic>
      <p:pic>
        <p:nvPicPr>
          <p:cNvPr id="313" name="" descr=""/>
          <p:cNvPicPr/>
          <p:nvPr/>
        </p:nvPicPr>
        <p:blipFill>
          <a:blip r:embed="rId3"/>
          <a:stretch/>
        </p:blipFill>
        <p:spPr>
          <a:xfrm>
            <a:off x="486000" y="717120"/>
            <a:ext cx="447120" cy="398160"/>
          </a:xfrm>
          <a:prstGeom prst="rect">
            <a:avLst/>
          </a:prstGeom>
          <a:ln>
            <a:noFill/>
          </a:ln>
        </p:spPr>
      </p:pic>
      <p:sp>
        <p:nvSpPr>
          <p:cNvPr id="314" name="TextShape 7"/>
          <p:cNvSpPr txBox="1"/>
          <p:nvPr/>
        </p:nvSpPr>
        <p:spPr>
          <a:xfrm>
            <a:off x="892800" y="757440"/>
            <a:ext cx="213120" cy="346320"/>
          </a:xfrm>
          <a:prstGeom prst="rect">
            <a:avLst/>
          </a:prstGeom>
          <a:noFill/>
          <a:ln>
            <a:noFill/>
          </a:ln>
        </p:spPr>
        <p:txBody>
          <a:bodyPr lIns="90000" rIns="90000" tIns="45000" bIns="45000"/>
          <a:p>
            <a:r>
              <a:rPr b="1" lang="en-US">
                <a:latin typeface="Arial"/>
              </a:rPr>
              <a:t>+</a:t>
            </a:r>
            <a:endParaRPr/>
          </a:p>
        </p:txBody>
      </p:sp>
      <p:pic>
        <p:nvPicPr>
          <p:cNvPr id="315" name="" descr=""/>
          <p:cNvPicPr/>
          <p:nvPr/>
        </p:nvPicPr>
        <p:blipFill>
          <a:blip r:embed="rId4"/>
          <a:stretch/>
        </p:blipFill>
        <p:spPr>
          <a:xfrm>
            <a:off x="1163160" y="734760"/>
            <a:ext cx="378720" cy="380520"/>
          </a:xfrm>
          <a:prstGeom prst="rect">
            <a:avLst/>
          </a:prstGeom>
          <a:ln>
            <a:noFill/>
          </a:ln>
        </p:spPr>
      </p:pic>
      <p:sp>
        <p:nvSpPr>
          <p:cNvPr id="316" name="TextShape 8"/>
          <p:cNvSpPr txBox="1"/>
          <p:nvPr/>
        </p:nvSpPr>
        <p:spPr>
          <a:xfrm>
            <a:off x="1392840" y="1873080"/>
            <a:ext cx="2706120" cy="346320"/>
          </a:xfrm>
          <a:prstGeom prst="rect">
            <a:avLst/>
          </a:prstGeom>
          <a:noFill/>
          <a:ln>
            <a:noFill/>
          </a:ln>
        </p:spPr>
        <p:txBody>
          <a:bodyPr lIns="90000" rIns="90000" tIns="45000" bIns="45000"/>
          <a:p>
            <a:r>
              <a:rPr b="1" lang="en-US">
                <a:latin typeface="Arial"/>
              </a:rPr>
              <a:t>HUBcheck Page Object</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What is a hub?</a:t>
            </a:r>
            <a:endParaRPr/>
          </a:p>
        </p:txBody>
      </p:sp>
      <p:pic>
        <p:nvPicPr>
          <p:cNvPr id="118" name="" descr=""/>
          <p:cNvPicPr/>
          <p:nvPr/>
        </p:nvPicPr>
        <p:blipFill>
          <a:blip r:embed="rId1"/>
          <a:stretch/>
        </p:blipFill>
        <p:spPr>
          <a:xfrm>
            <a:off x="471960" y="2256120"/>
            <a:ext cx="2187000" cy="1794240"/>
          </a:xfrm>
          <a:prstGeom prst="rect">
            <a:avLst/>
          </a:prstGeom>
          <a:ln>
            <a:noFill/>
          </a:ln>
        </p:spPr>
      </p:pic>
      <p:pic>
        <p:nvPicPr>
          <p:cNvPr id="119" name="" descr=""/>
          <p:cNvPicPr/>
          <p:nvPr/>
        </p:nvPicPr>
        <p:blipFill>
          <a:blip r:embed="rId2"/>
          <a:stretch/>
        </p:blipFill>
        <p:spPr>
          <a:xfrm>
            <a:off x="3337560" y="2167200"/>
            <a:ext cx="1238400" cy="844560"/>
          </a:xfrm>
          <a:prstGeom prst="rect">
            <a:avLst/>
          </a:prstGeom>
          <a:ln>
            <a:noFill/>
          </a:ln>
        </p:spPr>
      </p:pic>
      <p:pic>
        <p:nvPicPr>
          <p:cNvPr id="120" name="" descr=""/>
          <p:cNvPicPr/>
          <p:nvPr/>
        </p:nvPicPr>
        <p:blipFill>
          <a:blip r:embed="rId3"/>
          <a:stretch/>
        </p:blipFill>
        <p:spPr>
          <a:xfrm>
            <a:off x="2728440" y="2706480"/>
            <a:ext cx="1154520" cy="923400"/>
          </a:xfrm>
          <a:prstGeom prst="rect">
            <a:avLst/>
          </a:prstGeom>
          <a:ln>
            <a:noFill/>
          </a:ln>
        </p:spPr>
      </p:pic>
      <p:pic>
        <p:nvPicPr>
          <p:cNvPr id="121" name="" descr=""/>
          <p:cNvPicPr/>
          <p:nvPr/>
        </p:nvPicPr>
        <p:blipFill>
          <a:blip r:embed="rId4"/>
          <a:stretch/>
        </p:blipFill>
        <p:spPr>
          <a:xfrm>
            <a:off x="3164400" y="3500640"/>
            <a:ext cx="1387440" cy="695160"/>
          </a:xfrm>
          <a:prstGeom prst="rect">
            <a:avLst/>
          </a:prstGeom>
          <a:ln>
            <a:noFill/>
          </a:ln>
        </p:spPr>
      </p:pic>
      <p:sp>
        <p:nvSpPr>
          <p:cNvPr id="122" name="TextShape 2"/>
          <p:cNvSpPr txBox="1"/>
          <p:nvPr/>
        </p:nvSpPr>
        <p:spPr>
          <a:xfrm>
            <a:off x="1519200" y="1664640"/>
            <a:ext cx="2008080" cy="346320"/>
          </a:xfrm>
          <a:prstGeom prst="rect">
            <a:avLst/>
          </a:prstGeom>
          <a:noFill/>
          <a:ln>
            <a:noFill/>
          </a:ln>
        </p:spPr>
        <p:txBody>
          <a:bodyPr lIns="90000" rIns="90000" tIns="45000" bIns="45000"/>
          <a:p>
            <a:r>
              <a:rPr b="1" lang="en-US">
                <a:latin typeface="Arial"/>
              </a:rPr>
              <a:t>Simulation Tools</a:t>
            </a:r>
            <a:endParaRPr/>
          </a:p>
        </p:txBody>
      </p:sp>
      <p:sp>
        <p:nvSpPr>
          <p:cNvPr id="123" name="TextShape 3"/>
          <p:cNvSpPr txBox="1"/>
          <p:nvPr/>
        </p:nvSpPr>
        <p:spPr>
          <a:xfrm>
            <a:off x="6631200" y="1664640"/>
            <a:ext cx="1960920" cy="346320"/>
          </a:xfrm>
          <a:prstGeom prst="rect">
            <a:avLst/>
          </a:prstGeom>
          <a:noFill/>
          <a:ln>
            <a:noFill/>
          </a:ln>
        </p:spPr>
        <p:txBody>
          <a:bodyPr lIns="90000" rIns="90000" tIns="45000" bIns="45000"/>
          <a:p>
            <a:r>
              <a:rPr b="1" lang="en-US">
                <a:latin typeface="Arial"/>
              </a:rPr>
              <a:t>Content Sharing</a:t>
            </a:r>
            <a:endParaRPr/>
          </a:p>
        </p:txBody>
      </p:sp>
      <p:sp>
        <p:nvSpPr>
          <p:cNvPr id="124" name="TextShape 4"/>
          <p:cNvSpPr txBox="1"/>
          <p:nvPr/>
        </p:nvSpPr>
        <p:spPr>
          <a:xfrm>
            <a:off x="1519200" y="4580640"/>
            <a:ext cx="1656000" cy="346320"/>
          </a:xfrm>
          <a:prstGeom prst="rect">
            <a:avLst/>
          </a:prstGeom>
          <a:noFill/>
          <a:ln>
            <a:noFill/>
          </a:ln>
        </p:spPr>
        <p:txBody>
          <a:bodyPr lIns="90000" rIns="90000" tIns="45000" bIns="45000"/>
          <a:p>
            <a:r>
              <a:rPr b="1" lang="en-US">
                <a:latin typeface="Arial"/>
              </a:rPr>
              <a:t>Collaboration</a:t>
            </a:r>
            <a:endParaRPr/>
          </a:p>
        </p:txBody>
      </p:sp>
      <p:sp>
        <p:nvSpPr>
          <p:cNvPr id="125" name="TextShape 5"/>
          <p:cNvSpPr txBox="1"/>
          <p:nvPr/>
        </p:nvSpPr>
        <p:spPr>
          <a:xfrm>
            <a:off x="6631200" y="4580640"/>
            <a:ext cx="2134440" cy="346320"/>
          </a:xfrm>
          <a:prstGeom prst="rect">
            <a:avLst/>
          </a:prstGeom>
          <a:noFill/>
          <a:ln>
            <a:noFill/>
          </a:ln>
        </p:spPr>
        <p:txBody>
          <a:bodyPr lIns="90000" rIns="90000" tIns="45000" bIns="45000"/>
          <a:p>
            <a:r>
              <a:rPr b="1" lang="en-US">
                <a:latin typeface="Arial"/>
              </a:rPr>
              <a:t>Data Management</a:t>
            </a:r>
            <a:endParaRPr/>
          </a:p>
        </p:txBody>
      </p:sp>
      <p:pic>
        <p:nvPicPr>
          <p:cNvPr id="126" name="" descr=""/>
          <p:cNvPicPr/>
          <p:nvPr/>
        </p:nvPicPr>
        <p:blipFill>
          <a:blip r:embed="rId5"/>
          <a:stretch/>
        </p:blipFill>
        <p:spPr>
          <a:xfrm>
            <a:off x="7590960" y="5278320"/>
            <a:ext cx="1974600" cy="1132920"/>
          </a:xfrm>
          <a:prstGeom prst="rect">
            <a:avLst/>
          </a:prstGeom>
          <a:ln>
            <a:noFill/>
          </a:ln>
        </p:spPr>
      </p:pic>
      <p:pic>
        <p:nvPicPr>
          <p:cNvPr id="127" name="" descr=""/>
          <p:cNvPicPr/>
          <p:nvPr/>
        </p:nvPicPr>
        <p:blipFill>
          <a:blip r:embed="rId6"/>
          <a:stretch/>
        </p:blipFill>
        <p:spPr>
          <a:xfrm>
            <a:off x="5488200" y="5286240"/>
            <a:ext cx="1965960" cy="1169640"/>
          </a:xfrm>
          <a:prstGeom prst="rect">
            <a:avLst/>
          </a:prstGeom>
          <a:ln>
            <a:noFill/>
          </a:ln>
        </p:spPr>
      </p:pic>
      <p:pic>
        <p:nvPicPr>
          <p:cNvPr id="128" name="" descr=""/>
          <p:cNvPicPr/>
          <p:nvPr/>
        </p:nvPicPr>
        <p:blipFill>
          <a:blip r:embed="rId7"/>
          <a:stretch/>
        </p:blipFill>
        <p:spPr>
          <a:xfrm>
            <a:off x="1105920" y="5007240"/>
            <a:ext cx="2634120" cy="1737720"/>
          </a:xfrm>
          <a:prstGeom prst="rect">
            <a:avLst/>
          </a:prstGeom>
          <a:ln>
            <a:noFill/>
          </a:ln>
        </p:spPr>
      </p:pic>
      <p:pic>
        <p:nvPicPr>
          <p:cNvPr id="129" name="" descr=""/>
          <p:cNvPicPr/>
          <p:nvPr/>
        </p:nvPicPr>
        <p:blipFill>
          <a:blip r:embed="rId8"/>
          <a:stretch/>
        </p:blipFill>
        <p:spPr>
          <a:xfrm>
            <a:off x="5513040" y="2238120"/>
            <a:ext cx="1528560" cy="1046160"/>
          </a:xfrm>
          <a:prstGeom prst="rect">
            <a:avLst/>
          </a:prstGeom>
          <a:ln>
            <a:noFill/>
          </a:ln>
        </p:spPr>
      </p:pic>
      <p:pic>
        <p:nvPicPr>
          <p:cNvPr id="130" name="" descr=""/>
          <p:cNvPicPr/>
          <p:nvPr/>
        </p:nvPicPr>
        <p:blipFill>
          <a:blip r:embed="rId9"/>
          <a:stretch/>
        </p:blipFill>
        <p:spPr>
          <a:xfrm>
            <a:off x="7192800" y="2319840"/>
            <a:ext cx="2066040" cy="1498680"/>
          </a:xfrm>
          <a:prstGeom prst="rect">
            <a:avLst/>
          </a:prstGeom>
          <a:ln>
            <a:noFill/>
          </a:ln>
        </p:spPr>
      </p:pic>
      <p:pic>
        <p:nvPicPr>
          <p:cNvPr id="131" name="" descr=""/>
          <p:cNvPicPr/>
          <p:nvPr/>
        </p:nvPicPr>
        <p:blipFill>
          <a:blip r:embed="rId10"/>
          <a:stretch/>
        </p:blipFill>
        <p:spPr>
          <a:xfrm>
            <a:off x="5626440" y="3452040"/>
            <a:ext cx="1382400" cy="58752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Web Automation</a:t>
            </a:r>
            <a:endParaRPr/>
          </a:p>
        </p:txBody>
      </p:sp>
      <p:pic>
        <p:nvPicPr>
          <p:cNvPr id="318" name="" descr=""/>
          <p:cNvPicPr/>
          <p:nvPr/>
        </p:nvPicPr>
        <p:blipFill>
          <a:blip r:embed="rId1"/>
          <a:stretch/>
        </p:blipFill>
        <p:spPr>
          <a:xfrm>
            <a:off x="6135840" y="2908800"/>
            <a:ext cx="3286440" cy="3569760"/>
          </a:xfrm>
          <a:prstGeom prst="rect">
            <a:avLst/>
          </a:prstGeom>
          <a:ln>
            <a:noFill/>
          </a:ln>
        </p:spPr>
      </p:pic>
      <p:sp>
        <p:nvSpPr>
          <p:cNvPr id="319" name="CustomShape 2"/>
          <p:cNvSpPr/>
          <p:nvPr/>
        </p:nvSpPr>
        <p:spPr>
          <a:xfrm>
            <a:off x="218880" y="2286000"/>
            <a:ext cx="5379120" cy="4280760"/>
          </a:xfrm>
          <a:prstGeom prst="rect">
            <a:avLst/>
          </a:prstGeom>
          <a:solidFill>
            <a:srgbClr val="ffffff"/>
          </a:solidFill>
          <a:ln>
            <a:solidFill>
              <a:srgbClr val="000000"/>
            </a:solidFill>
          </a:ln>
        </p:spPr>
        <p:style>
          <a:lnRef idx="0"/>
          <a:fillRef idx="0"/>
          <a:effectRef idx="0"/>
          <a:fontRef idx="minor"/>
        </p:style>
      </p:sp>
      <p:sp>
        <p:nvSpPr>
          <p:cNvPr id="320" name="CustomShape 3"/>
          <p:cNvSpPr/>
          <p:nvPr/>
        </p:nvSpPr>
        <p:spPr>
          <a:xfrm>
            <a:off x="277200" y="6159960"/>
            <a:ext cx="5264640" cy="303120"/>
          </a:xfrm>
          <a:prstGeom prst="rect">
            <a:avLst/>
          </a:prstGeom>
          <a:solidFill>
            <a:srgbClr val="ffff00"/>
          </a:solidFill>
          <a:ln>
            <a:noFill/>
          </a:ln>
        </p:spPr>
        <p:style>
          <a:lnRef idx="0"/>
          <a:fillRef idx="0"/>
          <a:effectRef idx="0"/>
          <a:fontRef idx="minor"/>
        </p:style>
      </p:sp>
      <p:sp>
        <p:nvSpPr>
          <p:cNvPr id="321" name="TextShape 4"/>
          <p:cNvSpPr txBox="1"/>
          <p:nvPr/>
        </p:nvSpPr>
        <p:spPr>
          <a:xfrm>
            <a:off x="218880" y="2273040"/>
            <a:ext cx="5379120" cy="4185720"/>
          </a:xfrm>
          <a:prstGeom prst="rect">
            <a:avLst/>
          </a:prstGeom>
          <a:noFill/>
          <a:ln>
            <a:noFill/>
          </a:ln>
        </p:spPr>
        <p:txBody>
          <a:bodyPr lIns="90000" rIns="90000" tIns="45000" bIns="45000"/>
          <a:p>
            <a:r>
              <a:rPr b="1" lang="en-US">
                <a:solidFill>
                  <a:srgbClr val="ff7700"/>
                </a:solidFill>
                <a:latin typeface="Liberation Sans;Arial"/>
              </a:rPr>
              <a:t>import</a:t>
            </a:r>
            <a:r>
              <a:rPr lang="en-US">
                <a:latin typeface="Liberation Sans;Arial"/>
              </a:rPr>
              <a:t> hubcheck</a:t>
            </a:r>
            <a:endParaRPr/>
          </a:p>
          <a:p>
            <a:endParaRPr/>
          </a:p>
          <a:p>
            <a:r>
              <a:rPr lang="en-US">
                <a:latin typeface="Liberation Sans;Arial"/>
              </a:rPr>
              <a:t>username = </a:t>
            </a:r>
            <a:r>
              <a:rPr lang="en-US">
                <a:solidFill>
                  <a:srgbClr val="483d8b"/>
                </a:solidFill>
                <a:latin typeface="Liberation Sans;Arial"/>
              </a:rPr>
              <a:t>'username'</a:t>
            </a:r>
            <a:endParaRPr/>
          </a:p>
          <a:p>
            <a:r>
              <a:rPr lang="en-US">
                <a:latin typeface="Liberation Sans;Arial"/>
              </a:rPr>
              <a:t>password = </a:t>
            </a:r>
            <a:r>
              <a:rPr lang="en-US">
                <a:solidFill>
                  <a:srgbClr val="483d8b"/>
                </a:solidFill>
                <a:latin typeface="Liberation Sans;Arial"/>
              </a:rPr>
              <a:t>'password'</a:t>
            </a:r>
            <a:endParaRPr/>
          </a:p>
          <a:p>
            <a:endParaRPr/>
          </a:p>
          <a:p>
            <a:r>
              <a:rPr lang="en-US">
                <a:latin typeface="Liberation Sans;Arial"/>
              </a:rPr>
              <a:t>hc = hubcheck.Hubcheck</a:t>
            </a:r>
            <a:r>
              <a:rPr lang="en-US">
                <a:solidFill>
                  <a:srgbClr val="66cc66"/>
                </a:solidFill>
                <a:latin typeface="Liberation Sans;Arial"/>
              </a:rPr>
              <a:t>(</a:t>
            </a:r>
            <a:r>
              <a:rPr lang="en-US">
                <a:latin typeface="Liberation Sans;Arial"/>
              </a:rPr>
              <a:t>hostname=</a:t>
            </a:r>
            <a:r>
              <a:rPr lang="en-US">
                <a:solidFill>
                  <a:srgbClr val="483d8b"/>
                </a:solidFill>
                <a:latin typeface="Liberation Sans;Arial"/>
              </a:rPr>
              <a:t>'nanohub.org'</a:t>
            </a:r>
            <a:r>
              <a:rPr lang="en-US">
                <a:latin typeface="Liberation Sans;Arial"/>
              </a:rPr>
              <a:t>,</a:t>
            </a:r>
            <a:endParaRPr/>
          </a:p>
          <a:p>
            <a:r>
              <a:rPr lang="en-US">
                <a:latin typeface="Liberation Sans;Arial"/>
              </a:rPr>
              <a:t>                                          </a:t>
            </a:r>
            <a:r>
              <a:rPr lang="en-US">
                <a:latin typeface="Liberation Sans;Arial"/>
              </a:rPr>
              <a:t>locators=</a:t>
            </a:r>
            <a:r>
              <a:rPr lang="en-US">
                <a:solidFill>
                  <a:srgbClr val="483d8b"/>
                </a:solidFill>
                <a:latin typeface="Liberation Sans;Arial"/>
              </a:rPr>
              <a:t>'nanohub'</a:t>
            </a:r>
            <a:r>
              <a:rPr lang="en-US">
                <a:latin typeface="Liberation Sans;Arial"/>
              </a:rPr>
              <a:t>,</a:t>
            </a:r>
            <a:endParaRPr/>
          </a:p>
          <a:p>
            <a:r>
              <a:rPr lang="en-US">
                <a:latin typeface="Liberation Sans;Arial"/>
              </a:rPr>
              <a:t>                                          </a:t>
            </a:r>
            <a:r>
              <a:rPr lang="en-US">
                <a:latin typeface="Liberation Sans;Arial"/>
              </a:rPr>
              <a:t>browsertype=</a:t>
            </a:r>
            <a:r>
              <a:rPr lang="en-US">
                <a:solidFill>
                  <a:srgbClr val="483d8b"/>
                </a:solidFill>
                <a:latin typeface="Liberation Sans;Arial"/>
              </a:rPr>
              <a:t>'Firefox'</a:t>
            </a:r>
            <a:r>
              <a:rPr lang="en-US">
                <a:solidFill>
                  <a:srgbClr val="66cc66"/>
                </a:solidFill>
                <a:latin typeface="Liberation Sans;Arial"/>
              </a:rPr>
              <a:t>)</a:t>
            </a:r>
            <a:endParaRPr/>
          </a:p>
          <a:p>
            <a:endParaRPr/>
          </a:p>
          <a:p>
            <a:r>
              <a:rPr i="1" lang="en-US">
                <a:solidFill>
                  <a:srgbClr val="808080"/>
                </a:solidFill>
                <a:latin typeface="Liberation Sans;Arial"/>
              </a:rPr>
              <a:t># setup a web browser</a:t>
            </a:r>
            <a:endParaRPr/>
          </a:p>
          <a:p>
            <a:r>
              <a:rPr lang="en-US">
                <a:latin typeface="Liberation Sans;Arial"/>
              </a:rPr>
              <a:t>hc.browser.get</a:t>
            </a:r>
            <a:r>
              <a:rPr lang="en-US">
                <a:solidFill>
                  <a:srgbClr val="66cc66"/>
                </a:solidFill>
                <a:latin typeface="Liberation Sans;Arial"/>
              </a:rPr>
              <a:t>(</a:t>
            </a:r>
            <a:r>
              <a:rPr lang="en-US">
                <a:solidFill>
                  <a:srgbClr val="483d8b"/>
                </a:solidFill>
                <a:latin typeface="Liberation Sans;Arial"/>
              </a:rPr>
              <a:t>'https://nanohub.org'</a:t>
            </a:r>
            <a:r>
              <a:rPr lang="en-US">
                <a:solidFill>
                  <a:srgbClr val="66cc66"/>
                </a:solidFill>
                <a:latin typeface="Liberation Sans;Arial"/>
              </a:rPr>
              <a:t>)</a:t>
            </a:r>
            <a:endParaRPr/>
          </a:p>
          <a:p>
            <a:endParaRPr/>
          </a:p>
          <a:p>
            <a:r>
              <a:rPr i="1" lang="en-US">
                <a:solidFill>
                  <a:srgbClr val="808080"/>
                </a:solidFill>
                <a:latin typeface="Liberation Sans;Arial"/>
              </a:rPr>
              <a:t># login to the website</a:t>
            </a:r>
            <a:endParaRPr/>
          </a:p>
          <a:p>
            <a:r>
              <a:rPr lang="en-US">
                <a:latin typeface="Liberation Sans;Arial"/>
              </a:rPr>
              <a:t>po = hc.catalog.load_pageobject</a:t>
            </a:r>
            <a:r>
              <a:rPr lang="en-US">
                <a:solidFill>
                  <a:srgbClr val="66cc66"/>
                </a:solidFill>
                <a:latin typeface="Liberation Sans;Arial"/>
              </a:rPr>
              <a:t>(</a:t>
            </a:r>
            <a:r>
              <a:rPr lang="en-US">
                <a:solidFill>
                  <a:srgbClr val="483d8b"/>
                </a:solidFill>
                <a:latin typeface="Liberation Sans;Arial"/>
              </a:rPr>
              <a:t>'LoginPage'</a:t>
            </a:r>
            <a:r>
              <a:rPr lang="en-US">
                <a:solidFill>
                  <a:srgbClr val="66cc66"/>
                </a:solidFill>
                <a:latin typeface="Liberation Sans;Arial"/>
              </a:rPr>
              <a:t>)</a:t>
            </a:r>
            <a:endParaRPr/>
          </a:p>
          <a:p>
            <a:r>
              <a:rPr lang="en-US">
                <a:latin typeface="Liberation Sans;Arial"/>
              </a:rPr>
              <a:t>po.goto_page</a:t>
            </a:r>
            <a:r>
              <a:rPr lang="en-US">
                <a:solidFill>
                  <a:srgbClr val="66cc66"/>
                </a:solidFill>
                <a:latin typeface="Liberation Sans;Arial"/>
              </a:rPr>
              <a:t>()</a:t>
            </a:r>
            <a:endParaRPr/>
          </a:p>
          <a:p>
            <a:r>
              <a:rPr lang="en-US">
                <a:latin typeface="Liberation Sans;Arial"/>
              </a:rPr>
              <a:t>po.login_as</a:t>
            </a:r>
            <a:r>
              <a:rPr lang="en-US">
                <a:solidFill>
                  <a:srgbClr val="66cc66"/>
                </a:solidFill>
                <a:latin typeface="Liberation Sans;Arial"/>
              </a:rPr>
              <a:t>(</a:t>
            </a:r>
            <a:r>
              <a:rPr lang="en-US">
                <a:latin typeface="Liberation Sans;Arial"/>
              </a:rPr>
              <a:t>username,password</a:t>
            </a:r>
            <a:r>
              <a:rPr lang="en-US">
                <a:solidFill>
                  <a:srgbClr val="66cc66"/>
                </a:solidFill>
                <a:latin typeface="Liberation Sans;Arial"/>
              </a:rPr>
              <a:t>)</a:t>
            </a:r>
            <a:endParaRPr/>
          </a:p>
        </p:txBody>
      </p:sp>
      <p:sp>
        <p:nvSpPr>
          <p:cNvPr id="322" name="CustomShape 5"/>
          <p:cNvSpPr/>
          <p:nvPr/>
        </p:nvSpPr>
        <p:spPr>
          <a:xfrm>
            <a:off x="6381720" y="4043880"/>
            <a:ext cx="2809800" cy="1244160"/>
          </a:xfrm>
          <a:prstGeom prst="rect">
            <a:avLst/>
          </a:prstGeom>
          <a:noFill/>
          <a:ln w="36720">
            <a:solidFill>
              <a:srgbClr val="ff0000"/>
            </a:solidFill>
            <a:custDash>
              <a:ds d="100000" sp="100000"/>
            </a:custDash>
            <a:round/>
          </a:ln>
        </p:spPr>
        <p:style>
          <a:lnRef idx="0"/>
          <a:fillRef idx="0"/>
          <a:effectRef idx="0"/>
          <a:fontRef idx="minor"/>
        </p:style>
      </p:sp>
      <p:sp>
        <p:nvSpPr>
          <p:cNvPr id="323" name="CustomShape 6"/>
          <p:cNvSpPr/>
          <p:nvPr/>
        </p:nvSpPr>
        <p:spPr>
          <a:xfrm>
            <a:off x="6513120" y="4196160"/>
            <a:ext cx="1630440" cy="154440"/>
          </a:xfrm>
          <a:prstGeom prst="rect">
            <a:avLst/>
          </a:prstGeom>
          <a:solidFill>
            <a:srgbClr val="ffffff"/>
          </a:solidFill>
          <a:ln>
            <a:noFill/>
          </a:ln>
        </p:spPr>
        <p:style>
          <a:lnRef idx="0"/>
          <a:fillRef idx="0"/>
          <a:effectRef idx="0"/>
          <a:fontRef idx="minor"/>
        </p:style>
      </p:sp>
      <p:sp>
        <p:nvSpPr>
          <p:cNvPr id="324" name="TextShape 7"/>
          <p:cNvSpPr txBox="1"/>
          <p:nvPr/>
        </p:nvSpPr>
        <p:spPr>
          <a:xfrm>
            <a:off x="6418800" y="4084920"/>
            <a:ext cx="1258200" cy="346320"/>
          </a:xfrm>
          <a:prstGeom prst="rect">
            <a:avLst/>
          </a:prstGeom>
          <a:noFill/>
          <a:ln>
            <a:noFill/>
          </a:ln>
        </p:spPr>
        <p:txBody>
          <a:bodyPr lIns="90000" rIns="90000" tIns="45000" bIns="45000"/>
          <a:p>
            <a:r>
              <a:rPr b="1" lang="en-US">
                <a:latin typeface="Arial"/>
              </a:rPr>
              <a:t>username</a:t>
            </a:r>
            <a:endParaRPr/>
          </a:p>
        </p:txBody>
      </p:sp>
      <p:sp>
        <p:nvSpPr>
          <p:cNvPr id="325" name="CustomShape 8"/>
          <p:cNvSpPr/>
          <p:nvPr/>
        </p:nvSpPr>
        <p:spPr>
          <a:xfrm>
            <a:off x="6495840" y="4565160"/>
            <a:ext cx="1518840" cy="180360"/>
          </a:xfrm>
          <a:prstGeom prst="rect">
            <a:avLst/>
          </a:prstGeom>
          <a:solidFill>
            <a:srgbClr val="ffffff"/>
          </a:solidFill>
          <a:ln w="18360">
            <a:noFill/>
          </a:ln>
        </p:spPr>
        <p:style>
          <a:lnRef idx="0"/>
          <a:fillRef idx="0"/>
          <a:effectRef idx="0"/>
          <a:fontRef idx="minor"/>
        </p:style>
      </p:sp>
      <p:sp>
        <p:nvSpPr>
          <p:cNvPr id="326" name="TextShape 9"/>
          <p:cNvSpPr txBox="1"/>
          <p:nvPr/>
        </p:nvSpPr>
        <p:spPr>
          <a:xfrm>
            <a:off x="6419160" y="4480920"/>
            <a:ext cx="887760" cy="346320"/>
          </a:xfrm>
          <a:prstGeom prst="rect">
            <a:avLst/>
          </a:prstGeom>
          <a:noFill/>
          <a:ln>
            <a:noFill/>
          </a:ln>
        </p:spPr>
        <p:txBody>
          <a:bodyPr lIns="90000" rIns="90000" tIns="45000" bIns="45000"/>
          <a:p>
            <a:r>
              <a:rPr b="1" lang="en-US">
                <a:latin typeface="Arial"/>
              </a:rPr>
              <a:t>********</a:t>
            </a:r>
            <a:endParaRPr/>
          </a:p>
        </p:txBody>
      </p:sp>
      <p:pic>
        <p:nvPicPr>
          <p:cNvPr id="327" name="" descr=""/>
          <p:cNvPicPr/>
          <p:nvPr/>
        </p:nvPicPr>
        <p:blipFill>
          <a:blip r:embed="rId2"/>
          <a:stretch/>
        </p:blipFill>
        <p:spPr>
          <a:xfrm>
            <a:off x="7799760" y="508320"/>
            <a:ext cx="1772640" cy="842400"/>
          </a:xfrm>
          <a:prstGeom prst="rect">
            <a:avLst/>
          </a:prstGeom>
          <a:ln>
            <a:noFill/>
          </a:ln>
        </p:spPr>
      </p:pic>
      <p:pic>
        <p:nvPicPr>
          <p:cNvPr id="328" name="" descr=""/>
          <p:cNvPicPr/>
          <p:nvPr/>
        </p:nvPicPr>
        <p:blipFill>
          <a:blip r:embed="rId3"/>
          <a:stretch/>
        </p:blipFill>
        <p:spPr>
          <a:xfrm>
            <a:off x="486000" y="717120"/>
            <a:ext cx="447120" cy="398160"/>
          </a:xfrm>
          <a:prstGeom prst="rect">
            <a:avLst/>
          </a:prstGeom>
          <a:ln>
            <a:noFill/>
          </a:ln>
        </p:spPr>
      </p:pic>
      <p:sp>
        <p:nvSpPr>
          <p:cNvPr id="329" name="TextShape 10"/>
          <p:cNvSpPr txBox="1"/>
          <p:nvPr/>
        </p:nvSpPr>
        <p:spPr>
          <a:xfrm>
            <a:off x="892800" y="757440"/>
            <a:ext cx="213120" cy="346320"/>
          </a:xfrm>
          <a:prstGeom prst="rect">
            <a:avLst/>
          </a:prstGeom>
          <a:noFill/>
          <a:ln>
            <a:noFill/>
          </a:ln>
        </p:spPr>
        <p:txBody>
          <a:bodyPr lIns="90000" rIns="90000" tIns="45000" bIns="45000"/>
          <a:p>
            <a:r>
              <a:rPr b="1" lang="en-US">
                <a:latin typeface="Arial"/>
              </a:rPr>
              <a:t>+</a:t>
            </a:r>
            <a:endParaRPr/>
          </a:p>
        </p:txBody>
      </p:sp>
      <p:pic>
        <p:nvPicPr>
          <p:cNvPr id="330" name="" descr=""/>
          <p:cNvPicPr/>
          <p:nvPr/>
        </p:nvPicPr>
        <p:blipFill>
          <a:blip r:embed="rId4"/>
          <a:stretch/>
        </p:blipFill>
        <p:spPr>
          <a:xfrm>
            <a:off x="1163160" y="734760"/>
            <a:ext cx="378720" cy="380520"/>
          </a:xfrm>
          <a:prstGeom prst="rect">
            <a:avLst/>
          </a:prstGeom>
          <a:ln>
            <a:noFill/>
          </a:ln>
        </p:spPr>
      </p:pic>
      <p:sp>
        <p:nvSpPr>
          <p:cNvPr id="331" name="TextShape 11"/>
          <p:cNvSpPr txBox="1"/>
          <p:nvPr/>
        </p:nvSpPr>
        <p:spPr>
          <a:xfrm>
            <a:off x="1941120" y="1873080"/>
            <a:ext cx="1707120" cy="346320"/>
          </a:xfrm>
          <a:prstGeom prst="rect">
            <a:avLst/>
          </a:prstGeom>
          <a:noFill/>
          <a:ln>
            <a:noFill/>
          </a:ln>
        </p:spPr>
        <p:txBody>
          <a:bodyPr lIns="90000" rIns="90000" tIns="45000" bIns="45000"/>
          <a:p>
            <a:r>
              <a:rPr b="1" lang="en-US">
                <a:latin typeface="Arial"/>
              </a:rPr>
              <a:t>Python Script</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CustomShape 1"/>
          <p:cNvSpPr/>
          <p:nvPr/>
        </p:nvSpPr>
        <p:spPr>
          <a:xfrm>
            <a:off x="52200" y="1991520"/>
            <a:ext cx="3108600" cy="50050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333" name="TextShape 2"/>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Based Design Patterns</a:t>
            </a:r>
            <a:endParaRPr/>
          </a:p>
        </p:txBody>
      </p:sp>
      <p:pic>
        <p:nvPicPr>
          <p:cNvPr id="334" name="" descr=""/>
          <p:cNvPicPr/>
          <p:nvPr/>
        </p:nvPicPr>
        <p:blipFill>
          <a:blip r:embed="rId1"/>
          <a:stretch/>
        </p:blipFill>
        <p:spPr>
          <a:xfrm>
            <a:off x="599040" y="5020560"/>
            <a:ext cx="2041920" cy="1883520"/>
          </a:xfrm>
          <a:prstGeom prst="rect">
            <a:avLst/>
          </a:prstGeom>
          <a:ln>
            <a:noFill/>
          </a:ln>
        </p:spPr>
      </p:pic>
      <p:pic>
        <p:nvPicPr>
          <p:cNvPr id="335" name="" descr=""/>
          <p:cNvPicPr/>
          <p:nvPr/>
        </p:nvPicPr>
        <p:blipFill>
          <a:blip r:embed="rId2"/>
          <a:stretch/>
        </p:blipFill>
        <p:spPr>
          <a:xfrm>
            <a:off x="311760" y="2754000"/>
            <a:ext cx="1585440" cy="1031400"/>
          </a:xfrm>
          <a:prstGeom prst="rect">
            <a:avLst/>
          </a:prstGeom>
          <a:ln>
            <a:noFill/>
          </a:ln>
        </p:spPr>
      </p:pic>
      <p:pic>
        <p:nvPicPr>
          <p:cNvPr id="336" name="" descr=""/>
          <p:cNvPicPr/>
          <p:nvPr/>
        </p:nvPicPr>
        <p:blipFill>
          <a:blip r:embed="rId3"/>
          <a:stretch/>
        </p:blipFill>
        <p:spPr>
          <a:xfrm>
            <a:off x="1171800" y="3343680"/>
            <a:ext cx="1764720" cy="994680"/>
          </a:xfrm>
          <a:prstGeom prst="rect">
            <a:avLst/>
          </a:prstGeom>
          <a:ln>
            <a:noFill/>
          </a:ln>
        </p:spPr>
      </p:pic>
      <p:pic>
        <p:nvPicPr>
          <p:cNvPr id="337" name="" descr=""/>
          <p:cNvPicPr/>
          <p:nvPr/>
        </p:nvPicPr>
        <p:blipFill>
          <a:blip r:embed="rId4"/>
          <a:stretch/>
        </p:blipFill>
        <p:spPr>
          <a:xfrm>
            <a:off x="4344840" y="2755080"/>
            <a:ext cx="1991160" cy="1419840"/>
          </a:xfrm>
          <a:prstGeom prst="rect">
            <a:avLst/>
          </a:prstGeom>
          <a:ln>
            <a:noFill/>
          </a:ln>
        </p:spPr>
      </p:pic>
      <p:sp>
        <p:nvSpPr>
          <p:cNvPr id="338" name="CustomShape 3"/>
          <p:cNvSpPr/>
          <p:nvPr/>
        </p:nvSpPr>
        <p:spPr>
          <a:xfrm>
            <a:off x="4371120" y="2888280"/>
            <a:ext cx="471240" cy="88560"/>
          </a:xfrm>
          <a:prstGeom prst="rect">
            <a:avLst/>
          </a:prstGeom>
          <a:noFill/>
          <a:ln w="36720">
            <a:solidFill>
              <a:srgbClr val="ff3333"/>
            </a:solidFill>
            <a:custDash>
              <a:ds d="100000" sp="100000"/>
            </a:custDash>
            <a:round/>
          </a:ln>
        </p:spPr>
        <p:style>
          <a:lnRef idx="0"/>
          <a:fillRef idx="0"/>
          <a:effectRef idx="0"/>
          <a:fontRef idx="minor"/>
        </p:style>
      </p:sp>
      <p:sp>
        <p:nvSpPr>
          <p:cNvPr id="339" name="CustomShape 4"/>
          <p:cNvSpPr/>
          <p:nvPr/>
        </p:nvSpPr>
        <p:spPr>
          <a:xfrm>
            <a:off x="4340520" y="2864160"/>
            <a:ext cx="1991160" cy="1177560"/>
          </a:xfrm>
          <a:prstGeom prst="rect">
            <a:avLst/>
          </a:prstGeom>
          <a:noFill/>
          <a:ln w="36720">
            <a:solidFill>
              <a:srgbClr val="ff3333"/>
            </a:solidFill>
            <a:custDash>
              <a:ds d="100000" sp="100000"/>
            </a:custDash>
            <a:round/>
          </a:ln>
        </p:spPr>
        <p:style>
          <a:lnRef idx="0"/>
          <a:fillRef idx="0"/>
          <a:effectRef idx="0"/>
          <a:fontRef idx="minor"/>
        </p:style>
      </p:sp>
      <p:pic>
        <p:nvPicPr>
          <p:cNvPr id="340" name="" descr=""/>
          <p:cNvPicPr/>
          <p:nvPr/>
        </p:nvPicPr>
        <p:blipFill>
          <a:blip r:embed="rId5"/>
          <a:stretch/>
        </p:blipFill>
        <p:spPr>
          <a:xfrm>
            <a:off x="3700440" y="3386160"/>
            <a:ext cx="2115720" cy="1419840"/>
          </a:xfrm>
          <a:prstGeom prst="rect">
            <a:avLst/>
          </a:prstGeom>
          <a:ln>
            <a:noFill/>
          </a:ln>
        </p:spPr>
      </p:pic>
      <p:sp>
        <p:nvSpPr>
          <p:cNvPr id="341" name="CustomShape 5"/>
          <p:cNvSpPr/>
          <p:nvPr/>
        </p:nvSpPr>
        <p:spPr>
          <a:xfrm>
            <a:off x="3700440" y="3873960"/>
            <a:ext cx="2115720" cy="222480"/>
          </a:xfrm>
          <a:prstGeom prst="rect">
            <a:avLst/>
          </a:prstGeom>
          <a:noFill/>
          <a:ln w="36720">
            <a:solidFill>
              <a:srgbClr val="ff3333"/>
            </a:solidFill>
            <a:custDash>
              <a:ds d="100000" sp="100000"/>
            </a:custDash>
            <a:round/>
          </a:ln>
        </p:spPr>
        <p:style>
          <a:lnRef idx="0"/>
          <a:fillRef idx="0"/>
          <a:effectRef idx="0"/>
          <a:fontRef idx="minor"/>
        </p:style>
      </p:sp>
      <p:pic>
        <p:nvPicPr>
          <p:cNvPr id="342" name="" descr=""/>
          <p:cNvPicPr/>
          <p:nvPr/>
        </p:nvPicPr>
        <p:blipFill>
          <a:blip r:embed="rId6"/>
          <a:stretch/>
        </p:blipFill>
        <p:spPr>
          <a:xfrm>
            <a:off x="3722040" y="5029200"/>
            <a:ext cx="2607840" cy="1806120"/>
          </a:xfrm>
          <a:prstGeom prst="rect">
            <a:avLst/>
          </a:prstGeom>
          <a:ln>
            <a:noFill/>
          </a:ln>
        </p:spPr>
      </p:pic>
      <p:sp>
        <p:nvSpPr>
          <p:cNvPr id="343" name="CustomShape 6"/>
          <p:cNvSpPr/>
          <p:nvPr/>
        </p:nvSpPr>
        <p:spPr>
          <a:xfrm>
            <a:off x="729540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44" name="CustomShape 7"/>
          <p:cNvSpPr/>
          <p:nvPr/>
        </p:nvSpPr>
        <p:spPr>
          <a:xfrm>
            <a:off x="823464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45" name="CustomShape 8"/>
          <p:cNvSpPr/>
          <p:nvPr/>
        </p:nvSpPr>
        <p:spPr>
          <a:xfrm>
            <a:off x="8056800" y="5886720"/>
            <a:ext cx="531360" cy="97560"/>
          </a:xfrm>
          <a:prstGeom prst="rect">
            <a:avLst/>
          </a:prstGeom>
          <a:solidFill>
            <a:srgbClr val="808080"/>
          </a:solidFill>
          <a:ln>
            <a:noFill/>
          </a:ln>
        </p:spPr>
        <p:style>
          <a:lnRef idx="0"/>
          <a:fillRef idx="0"/>
          <a:effectRef idx="0"/>
          <a:fontRef idx="minor"/>
        </p:style>
      </p:sp>
      <p:sp>
        <p:nvSpPr>
          <p:cNvPr id="346" name="CustomShape 9"/>
          <p:cNvSpPr/>
          <p:nvPr/>
        </p:nvSpPr>
        <p:spPr>
          <a:xfrm>
            <a:off x="8056800" y="6299280"/>
            <a:ext cx="531360" cy="97560"/>
          </a:xfrm>
          <a:prstGeom prst="rect">
            <a:avLst/>
          </a:prstGeom>
          <a:solidFill>
            <a:srgbClr val="808080"/>
          </a:solidFill>
          <a:ln>
            <a:noFill/>
          </a:ln>
        </p:spPr>
        <p:style>
          <a:lnRef idx="0"/>
          <a:fillRef idx="0"/>
          <a:effectRef idx="0"/>
          <a:fontRef idx="minor"/>
        </p:style>
      </p:sp>
      <p:sp>
        <p:nvSpPr>
          <p:cNvPr id="347" name="CustomShape 10"/>
          <p:cNvSpPr/>
          <p:nvPr/>
        </p:nvSpPr>
        <p:spPr>
          <a:xfrm>
            <a:off x="8056800" y="5886720"/>
            <a:ext cx="117360" cy="510120"/>
          </a:xfrm>
          <a:prstGeom prst="rect">
            <a:avLst/>
          </a:prstGeom>
          <a:solidFill>
            <a:srgbClr val="808080"/>
          </a:solidFill>
          <a:ln>
            <a:noFill/>
          </a:ln>
        </p:spPr>
        <p:style>
          <a:lnRef idx="0"/>
          <a:fillRef idx="0"/>
          <a:effectRef idx="0"/>
          <a:fontRef idx="minor"/>
        </p:style>
      </p:sp>
      <p:sp>
        <p:nvSpPr>
          <p:cNvPr id="348" name="CustomShape 11"/>
          <p:cNvSpPr/>
          <p:nvPr/>
        </p:nvSpPr>
        <p:spPr>
          <a:xfrm>
            <a:off x="9347760" y="603180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49" name="CustomShape 12"/>
          <p:cNvSpPr/>
          <p:nvPr/>
        </p:nvSpPr>
        <p:spPr>
          <a:xfrm>
            <a:off x="9170280" y="5885640"/>
            <a:ext cx="531000" cy="97200"/>
          </a:xfrm>
          <a:prstGeom prst="rect">
            <a:avLst/>
          </a:prstGeom>
          <a:solidFill>
            <a:srgbClr val="808080"/>
          </a:solidFill>
          <a:ln>
            <a:noFill/>
          </a:ln>
        </p:spPr>
        <p:style>
          <a:lnRef idx="0"/>
          <a:fillRef idx="0"/>
          <a:effectRef idx="0"/>
          <a:fontRef idx="minor"/>
        </p:style>
      </p:sp>
      <p:sp>
        <p:nvSpPr>
          <p:cNvPr id="350" name="CustomShape 13"/>
          <p:cNvSpPr/>
          <p:nvPr/>
        </p:nvSpPr>
        <p:spPr>
          <a:xfrm>
            <a:off x="9170280" y="6298200"/>
            <a:ext cx="531000" cy="97200"/>
          </a:xfrm>
          <a:prstGeom prst="rect">
            <a:avLst/>
          </a:prstGeom>
          <a:solidFill>
            <a:srgbClr val="808080"/>
          </a:solidFill>
          <a:ln>
            <a:noFill/>
          </a:ln>
        </p:spPr>
        <p:style>
          <a:lnRef idx="0"/>
          <a:fillRef idx="0"/>
          <a:effectRef idx="0"/>
          <a:fontRef idx="minor"/>
        </p:style>
      </p:sp>
      <p:sp>
        <p:nvSpPr>
          <p:cNvPr id="351" name="CustomShape 14"/>
          <p:cNvSpPr/>
          <p:nvPr/>
        </p:nvSpPr>
        <p:spPr>
          <a:xfrm>
            <a:off x="9170280" y="5885640"/>
            <a:ext cx="117000" cy="509760"/>
          </a:xfrm>
          <a:prstGeom prst="rect">
            <a:avLst/>
          </a:prstGeom>
          <a:solidFill>
            <a:srgbClr val="808080"/>
          </a:solidFill>
          <a:ln>
            <a:noFill/>
          </a:ln>
        </p:spPr>
        <p:style>
          <a:lnRef idx="0"/>
          <a:fillRef idx="0"/>
          <a:effectRef idx="0"/>
          <a:fontRef idx="minor"/>
        </p:style>
      </p:sp>
      <p:sp>
        <p:nvSpPr>
          <p:cNvPr id="352" name="CustomShape 15"/>
          <p:cNvSpPr/>
          <p:nvPr/>
        </p:nvSpPr>
        <p:spPr>
          <a:xfrm>
            <a:off x="8996400" y="5741640"/>
            <a:ext cx="704880" cy="97560"/>
          </a:xfrm>
          <a:prstGeom prst="rect">
            <a:avLst/>
          </a:prstGeom>
          <a:solidFill>
            <a:srgbClr val="808080"/>
          </a:solidFill>
          <a:ln>
            <a:noFill/>
          </a:ln>
        </p:spPr>
        <p:style>
          <a:lnRef idx="0"/>
          <a:fillRef idx="0"/>
          <a:effectRef idx="0"/>
          <a:fontRef idx="minor"/>
        </p:style>
      </p:sp>
      <p:sp>
        <p:nvSpPr>
          <p:cNvPr id="353" name="CustomShape 16"/>
          <p:cNvSpPr/>
          <p:nvPr/>
        </p:nvSpPr>
        <p:spPr>
          <a:xfrm>
            <a:off x="8996400" y="6441840"/>
            <a:ext cx="704880" cy="97560"/>
          </a:xfrm>
          <a:prstGeom prst="rect">
            <a:avLst/>
          </a:prstGeom>
          <a:solidFill>
            <a:srgbClr val="808080"/>
          </a:solidFill>
          <a:ln>
            <a:noFill/>
          </a:ln>
        </p:spPr>
        <p:style>
          <a:lnRef idx="0"/>
          <a:fillRef idx="0"/>
          <a:effectRef idx="0"/>
          <a:fontRef idx="minor"/>
        </p:style>
      </p:sp>
      <p:sp>
        <p:nvSpPr>
          <p:cNvPr id="354" name="CustomShape 17"/>
          <p:cNvSpPr/>
          <p:nvPr/>
        </p:nvSpPr>
        <p:spPr>
          <a:xfrm>
            <a:off x="8996400" y="5741640"/>
            <a:ext cx="117720" cy="797760"/>
          </a:xfrm>
          <a:prstGeom prst="rect">
            <a:avLst/>
          </a:prstGeom>
          <a:solidFill>
            <a:srgbClr val="808080"/>
          </a:solidFill>
          <a:ln>
            <a:noFill/>
          </a:ln>
        </p:spPr>
        <p:style>
          <a:lnRef idx="0"/>
          <a:fillRef idx="0"/>
          <a:effectRef idx="0"/>
          <a:fontRef idx="minor"/>
        </p:style>
      </p:sp>
      <p:sp>
        <p:nvSpPr>
          <p:cNvPr id="355" name="TextShape 18"/>
          <p:cNvSpPr txBox="1"/>
          <p:nvPr/>
        </p:nvSpPr>
        <p:spPr>
          <a:xfrm>
            <a:off x="285120" y="1801080"/>
            <a:ext cx="2713680" cy="430200"/>
          </a:xfrm>
          <a:prstGeom prst="rect">
            <a:avLst/>
          </a:prstGeom>
          <a:noFill/>
          <a:ln>
            <a:noFill/>
          </a:ln>
        </p:spPr>
        <p:txBody>
          <a:bodyPr lIns="90000" rIns="90000" tIns="45000" bIns="45000"/>
          <a:p>
            <a:pPr algn="ctr"/>
            <a:r>
              <a:rPr b="1" lang="en-US" sz="2400">
                <a:latin typeface="Arial"/>
              </a:rPr>
              <a:t>WebForm Pattern</a:t>
            </a:r>
            <a:endParaRPr/>
          </a:p>
        </p:txBody>
      </p:sp>
      <p:sp>
        <p:nvSpPr>
          <p:cNvPr id="356" name="TextShape 19"/>
          <p:cNvSpPr txBox="1"/>
          <p:nvPr/>
        </p:nvSpPr>
        <p:spPr>
          <a:xfrm>
            <a:off x="3778920" y="1801080"/>
            <a:ext cx="2486520" cy="430200"/>
          </a:xfrm>
          <a:prstGeom prst="rect">
            <a:avLst/>
          </a:prstGeom>
          <a:noFill/>
          <a:ln>
            <a:noFill/>
          </a:ln>
        </p:spPr>
        <p:txBody>
          <a:bodyPr lIns="90000" rIns="90000" tIns="45000" bIns="45000"/>
          <a:p>
            <a:pPr algn="ctr"/>
            <a:r>
              <a:rPr b="1" lang="en-US" sz="2400">
                <a:latin typeface="Arial"/>
              </a:rPr>
              <a:t>ItemList Pattern</a:t>
            </a:r>
            <a:endParaRPr/>
          </a:p>
        </p:txBody>
      </p:sp>
      <p:sp>
        <p:nvSpPr>
          <p:cNvPr id="357" name="TextShape 20"/>
          <p:cNvSpPr txBox="1"/>
          <p:nvPr/>
        </p:nvSpPr>
        <p:spPr>
          <a:xfrm>
            <a:off x="7000560" y="1801080"/>
            <a:ext cx="2986560" cy="430200"/>
          </a:xfrm>
          <a:prstGeom prst="rect">
            <a:avLst/>
          </a:prstGeom>
          <a:noFill/>
          <a:ln>
            <a:noFill/>
          </a:ln>
        </p:spPr>
        <p:txBody>
          <a:bodyPr lIns="90000" rIns="90000" tIns="45000" bIns="45000"/>
          <a:p>
            <a:pPr algn="ctr"/>
            <a:r>
              <a:rPr b="1" lang="en-US" sz="2400">
                <a:latin typeface="Arial"/>
              </a:rPr>
              <a:t>IframeWrap Pattern</a:t>
            </a:r>
            <a:endParaRPr/>
          </a:p>
        </p:txBody>
      </p:sp>
      <p:pic>
        <p:nvPicPr>
          <p:cNvPr id="358" name="" descr=""/>
          <p:cNvPicPr/>
          <p:nvPr/>
        </p:nvPicPr>
        <p:blipFill>
          <a:blip r:embed="rId7"/>
          <a:stretch/>
        </p:blipFill>
        <p:spPr>
          <a:xfrm>
            <a:off x="7519320" y="2762640"/>
            <a:ext cx="1770480" cy="1519560"/>
          </a:xfrm>
          <a:prstGeom prst="rect">
            <a:avLst/>
          </a:prstGeom>
          <a:ln>
            <a:noFill/>
          </a:ln>
        </p:spPr>
      </p:pic>
      <p:sp>
        <p:nvSpPr>
          <p:cNvPr id="359" name="TextShape 21"/>
          <p:cNvSpPr txBox="1"/>
          <p:nvPr/>
        </p:nvSpPr>
        <p:spPr>
          <a:xfrm>
            <a:off x="7854480" y="5050080"/>
            <a:ext cx="1334520" cy="261000"/>
          </a:xfrm>
          <a:prstGeom prst="rect">
            <a:avLst/>
          </a:prstGeom>
          <a:noFill/>
          <a:ln>
            <a:noFill/>
          </a:ln>
        </p:spPr>
        <p:txBody>
          <a:bodyPr lIns="90000" rIns="90000" tIns="45000" bIns="45000"/>
          <a:p>
            <a:r>
              <a:rPr b="1" lang="en-US" sz="1200">
                <a:latin typeface="Arial"/>
              </a:rPr>
              <a:t>Frame1 Context</a:t>
            </a:r>
            <a:endParaRPr/>
          </a:p>
        </p:txBody>
      </p:sp>
      <p:sp>
        <p:nvSpPr>
          <p:cNvPr id="360" name="Line 22"/>
          <p:cNvSpPr/>
          <p:nvPr/>
        </p:nvSpPr>
        <p:spPr>
          <a:xfrm flipV="1">
            <a:off x="8413200" y="4011840"/>
            <a:ext cx="0" cy="1018440"/>
          </a:xfrm>
          <a:prstGeom prst="line">
            <a:avLst/>
          </a:prstGeom>
          <a:ln w="36720">
            <a:solidFill>
              <a:srgbClr val="ff0000"/>
            </a:solidFill>
            <a:round/>
            <a:tailEnd len="med" type="triangle" w="med"/>
          </a:ln>
        </p:spPr>
      </p:sp>
      <p:sp>
        <p:nvSpPr>
          <p:cNvPr id="361" name="CustomShape 23"/>
          <p:cNvSpPr/>
          <p:nvPr/>
        </p:nvSpPr>
        <p:spPr>
          <a:xfrm>
            <a:off x="7592040" y="2925720"/>
            <a:ext cx="1627200" cy="103212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CustomShape 1"/>
          <p:cNvSpPr/>
          <p:nvPr/>
        </p:nvSpPr>
        <p:spPr>
          <a:xfrm>
            <a:off x="3472200" y="1991520"/>
            <a:ext cx="3108600" cy="50050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363" name="TextShape 2"/>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Based Design Patterns</a:t>
            </a:r>
            <a:endParaRPr/>
          </a:p>
        </p:txBody>
      </p:sp>
      <p:pic>
        <p:nvPicPr>
          <p:cNvPr id="364" name="" descr=""/>
          <p:cNvPicPr/>
          <p:nvPr/>
        </p:nvPicPr>
        <p:blipFill>
          <a:blip r:embed="rId1"/>
          <a:stretch/>
        </p:blipFill>
        <p:spPr>
          <a:xfrm>
            <a:off x="599040" y="5020560"/>
            <a:ext cx="2041920" cy="1883520"/>
          </a:xfrm>
          <a:prstGeom prst="rect">
            <a:avLst/>
          </a:prstGeom>
          <a:ln>
            <a:noFill/>
          </a:ln>
        </p:spPr>
      </p:pic>
      <p:pic>
        <p:nvPicPr>
          <p:cNvPr id="365" name="" descr=""/>
          <p:cNvPicPr/>
          <p:nvPr/>
        </p:nvPicPr>
        <p:blipFill>
          <a:blip r:embed="rId2"/>
          <a:stretch/>
        </p:blipFill>
        <p:spPr>
          <a:xfrm>
            <a:off x="311760" y="2754000"/>
            <a:ext cx="1585440" cy="1031400"/>
          </a:xfrm>
          <a:prstGeom prst="rect">
            <a:avLst/>
          </a:prstGeom>
          <a:ln>
            <a:noFill/>
          </a:ln>
        </p:spPr>
      </p:pic>
      <p:pic>
        <p:nvPicPr>
          <p:cNvPr id="366" name="" descr=""/>
          <p:cNvPicPr/>
          <p:nvPr/>
        </p:nvPicPr>
        <p:blipFill>
          <a:blip r:embed="rId3"/>
          <a:stretch/>
        </p:blipFill>
        <p:spPr>
          <a:xfrm>
            <a:off x="1171800" y="3343680"/>
            <a:ext cx="1764720" cy="994680"/>
          </a:xfrm>
          <a:prstGeom prst="rect">
            <a:avLst/>
          </a:prstGeom>
          <a:ln>
            <a:noFill/>
          </a:ln>
        </p:spPr>
      </p:pic>
      <p:pic>
        <p:nvPicPr>
          <p:cNvPr id="367" name="" descr=""/>
          <p:cNvPicPr/>
          <p:nvPr/>
        </p:nvPicPr>
        <p:blipFill>
          <a:blip r:embed="rId4"/>
          <a:stretch/>
        </p:blipFill>
        <p:spPr>
          <a:xfrm>
            <a:off x="4344840" y="2755080"/>
            <a:ext cx="1991160" cy="1419840"/>
          </a:xfrm>
          <a:prstGeom prst="rect">
            <a:avLst/>
          </a:prstGeom>
          <a:ln>
            <a:noFill/>
          </a:ln>
        </p:spPr>
      </p:pic>
      <p:sp>
        <p:nvSpPr>
          <p:cNvPr id="368" name="CustomShape 3"/>
          <p:cNvSpPr/>
          <p:nvPr/>
        </p:nvSpPr>
        <p:spPr>
          <a:xfrm>
            <a:off x="4371120" y="2888280"/>
            <a:ext cx="471240" cy="88560"/>
          </a:xfrm>
          <a:prstGeom prst="rect">
            <a:avLst/>
          </a:prstGeom>
          <a:noFill/>
          <a:ln w="36720">
            <a:solidFill>
              <a:srgbClr val="ff3333"/>
            </a:solidFill>
            <a:custDash>
              <a:ds d="100000" sp="100000"/>
            </a:custDash>
            <a:round/>
          </a:ln>
        </p:spPr>
        <p:style>
          <a:lnRef idx="0"/>
          <a:fillRef idx="0"/>
          <a:effectRef idx="0"/>
          <a:fontRef idx="minor"/>
        </p:style>
      </p:sp>
      <p:sp>
        <p:nvSpPr>
          <p:cNvPr id="369" name="CustomShape 4"/>
          <p:cNvSpPr/>
          <p:nvPr/>
        </p:nvSpPr>
        <p:spPr>
          <a:xfrm>
            <a:off x="4340520" y="2864160"/>
            <a:ext cx="1991160" cy="1177560"/>
          </a:xfrm>
          <a:prstGeom prst="rect">
            <a:avLst/>
          </a:prstGeom>
          <a:noFill/>
          <a:ln w="36720">
            <a:solidFill>
              <a:srgbClr val="ff3333"/>
            </a:solidFill>
            <a:custDash>
              <a:ds d="100000" sp="100000"/>
            </a:custDash>
            <a:round/>
          </a:ln>
        </p:spPr>
        <p:style>
          <a:lnRef idx="0"/>
          <a:fillRef idx="0"/>
          <a:effectRef idx="0"/>
          <a:fontRef idx="minor"/>
        </p:style>
      </p:sp>
      <p:pic>
        <p:nvPicPr>
          <p:cNvPr id="370" name="" descr=""/>
          <p:cNvPicPr/>
          <p:nvPr/>
        </p:nvPicPr>
        <p:blipFill>
          <a:blip r:embed="rId5"/>
          <a:stretch/>
        </p:blipFill>
        <p:spPr>
          <a:xfrm>
            <a:off x="3700440" y="3386160"/>
            <a:ext cx="2115720" cy="1419840"/>
          </a:xfrm>
          <a:prstGeom prst="rect">
            <a:avLst/>
          </a:prstGeom>
          <a:ln>
            <a:noFill/>
          </a:ln>
        </p:spPr>
      </p:pic>
      <p:sp>
        <p:nvSpPr>
          <p:cNvPr id="371" name="CustomShape 5"/>
          <p:cNvSpPr/>
          <p:nvPr/>
        </p:nvSpPr>
        <p:spPr>
          <a:xfrm>
            <a:off x="3700440" y="3873960"/>
            <a:ext cx="2115720" cy="222480"/>
          </a:xfrm>
          <a:prstGeom prst="rect">
            <a:avLst/>
          </a:prstGeom>
          <a:noFill/>
          <a:ln w="36720">
            <a:solidFill>
              <a:srgbClr val="ff3333"/>
            </a:solidFill>
            <a:custDash>
              <a:ds d="100000" sp="100000"/>
            </a:custDash>
            <a:round/>
          </a:ln>
        </p:spPr>
        <p:style>
          <a:lnRef idx="0"/>
          <a:fillRef idx="0"/>
          <a:effectRef idx="0"/>
          <a:fontRef idx="minor"/>
        </p:style>
      </p:sp>
      <p:pic>
        <p:nvPicPr>
          <p:cNvPr id="372" name="" descr=""/>
          <p:cNvPicPr/>
          <p:nvPr/>
        </p:nvPicPr>
        <p:blipFill>
          <a:blip r:embed="rId6"/>
          <a:stretch/>
        </p:blipFill>
        <p:spPr>
          <a:xfrm>
            <a:off x="3722040" y="5029200"/>
            <a:ext cx="2607840" cy="1806120"/>
          </a:xfrm>
          <a:prstGeom prst="rect">
            <a:avLst/>
          </a:prstGeom>
          <a:ln>
            <a:noFill/>
          </a:ln>
        </p:spPr>
      </p:pic>
      <p:sp>
        <p:nvSpPr>
          <p:cNvPr id="373" name="CustomShape 6"/>
          <p:cNvSpPr/>
          <p:nvPr/>
        </p:nvSpPr>
        <p:spPr>
          <a:xfrm>
            <a:off x="729540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74" name="CustomShape 7"/>
          <p:cNvSpPr/>
          <p:nvPr/>
        </p:nvSpPr>
        <p:spPr>
          <a:xfrm>
            <a:off x="823464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75" name="CustomShape 8"/>
          <p:cNvSpPr/>
          <p:nvPr/>
        </p:nvSpPr>
        <p:spPr>
          <a:xfrm>
            <a:off x="8056800" y="5886720"/>
            <a:ext cx="531360" cy="97560"/>
          </a:xfrm>
          <a:prstGeom prst="rect">
            <a:avLst/>
          </a:prstGeom>
          <a:solidFill>
            <a:srgbClr val="808080"/>
          </a:solidFill>
          <a:ln>
            <a:noFill/>
          </a:ln>
        </p:spPr>
        <p:style>
          <a:lnRef idx="0"/>
          <a:fillRef idx="0"/>
          <a:effectRef idx="0"/>
          <a:fontRef idx="minor"/>
        </p:style>
      </p:sp>
      <p:sp>
        <p:nvSpPr>
          <p:cNvPr id="376" name="CustomShape 9"/>
          <p:cNvSpPr/>
          <p:nvPr/>
        </p:nvSpPr>
        <p:spPr>
          <a:xfrm>
            <a:off x="8056800" y="6299280"/>
            <a:ext cx="531360" cy="97560"/>
          </a:xfrm>
          <a:prstGeom prst="rect">
            <a:avLst/>
          </a:prstGeom>
          <a:solidFill>
            <a:srgbClr val="808080"/>
          </a:solidFill>
          <a:ln>
            <a:noFill/>
          </a:ln>
        </p:spPr>
        <p:style>
          <a:lnRef idx="0"/>
          <a:fillRef idx="0"/>
          <a:effectRef idx="0"/>
          <a:fontRef idx="minor"/>
        </p:style>
      </p:sp>
      <p:sp>
        <p:nvSpPr>
          <p:cNvPr id="377" name="CustomShape 10"/>
          <p:cNvSpPr/>
          <p:nvPr/>
        </p:nvSpPr>
        <p:spPr>
          <a:xfrm>
            <a:off x="8056800" y="5886720"/>
            <a:ext cx="117360" cy="510120"/>
          </a:xfrm>
          <a:prstGeom prst="rect">
            <a:avLst/>
          </a:prstGeom>
          <a:solidFill>
            <a:srgbClr val="808080"/>
          </a:solidFill>
          <a:ln>
            <a:noFill/>
          </a:ln>
        </p:spPr>
        <p:style>
          <a:lnRef idx="0"/>
          <a:fillRef idx="0"/>
          <a:effectRef idx="0"/>
          <a:fontRef idx="minor"/>
        </p:style>
      </p:sp>
      <p:sp>
        <p:nvSpPr>
          <p:cNvPr id="378" name="CustomShape 11"/>
          <p:cNvSpPr/>
          <p:nvPr/>
        </p:nvSpPr>
        <p:spPr>
          <a:xfrm>
            <a:off x="9347760" y="603180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379" name="CustomShape 12"/>
          <p:cNvSpPr/>
          <p:nvPr/>
        </p:nvSpPr>
        <p:spPr>
          <a:xfrm>
            <a:off x="9170280" y="5885640"/>
            <a:ext cx="531000" cy="97200"/>
          </a:xfrm>
          <a:prstGeom prst="rect">
            <a:avLst/>
          </a:prstGeom>
          <a:solidFill>
            <a:srgbClr val="808080"/>
          </a:solidFill>
          <a:ln>
            <a:noFill/>
          </a:ln>
        </p:spPr>
        <p:style>
          <a:lnRef idx="0"/>
          <a:fillRef idx="0"/>
          <a:effectRef idx="0"/>
          <a:fontRef idx="minor"/>
        </p:style>
      </p:sp>
      <p:sp>
        <p:nvSpPr>
          <p:cNvPr id="380" name="CustomShape 13"/>
          <p:cNvSpPr/>
          <p:nvPr/>
        </p:nvSpPr>
        <p:spPr>
          <a:xfrm>
            <a:off x="9170280" y="6298200"/>
            <a:ext cx="531000" cy="97200"/>
          </a:xfrm>
          <a:prstGeom prst="rect">
            <a:avLst/>
          </a:prstGeom>
          <a:solidFill>
            <a:srgbClr val="808080"/>
          </a:solidFill>
          <a:ln>
            <a:noFill/>
          </a:ln>
        </p:spPr>
        <p:style>
          <a:lnRef idx="0"/>
          <a:fillRef idx="0"/>
          <a:effectRef idx="0"/>
          <a:fontRef idx="minor"/>
        </p:style>
      </p:sp>
      <p:sp>
        <p:nvSpPr>
          <p:cNvPr id="381" name="CustomShape 14"/>
          <p:cNvSpPr/>
          <p:nvPr/>
        </p:nvSpPr>
        <p:spPr>
          <a:xfrm>
            <a:off x="9170280" y="5885640"/>
            <a:ext cx="117000" cy="509760"/>
          </a:xfrm>
          <a:prstGeom prst="rect">
            <a:avLst/>
          </a:prstGeom>
          <a:solidFill>
            <a:srgbClr val="808080"/>
          </a:solidFill>
          <a:ln>
            <a:noFill/>
          </a:ln>
        </p:spPr>
        <p:style>
          <a:lnRef idx="0"/>
          <a:fillRef idx="0"/>
          <a:effectRef idx="0"/>
          <a:fontRef idx="minor"/>
        </p:style>
      </p:sp>
      <p:sp>
        <p:nvSpPr>
          <p:cNvPr id="382" name="CustomShape 15"/>
          <p:cNvSpPr/>
          <p:nvPr/>
        </p:nvSpPr>
        <p:spPr>
          <a:xfrm>
            <a:off x="8996400" y="5741640"/>
            <a:ext cx="704880" cy="97560"/>
          </a:xfrm>
          <a:prstGeom prst="rect">
            <a:avLst/>
          </a:prstGeom>
          <a:solidFill>
            <a:srgbClr val="808080"/>
          </a:solidFill>
          <a:ln>
            <a:noFill/>
          </a:ln>
        </p:spPr>
        <p:style>
          <a:lnRef idx="0"/>
          <a:fillRef idx="0"/>
          <a:effectRef idx="0"/>
          <a:fontRef idx="minor"/>
        </p:style>
      </p:sp>
      <p:sp>
        <p:nvSpPr>
          <p:cNvPr id="383" name="CustomShape 16"/>
          <p:cNvSpPr/>
          <p:nvPr/>
        </p:nvSpPr>
        <p:spPr>
          <a:xfrm>
            <a:off x="8996400" y="6441840"/>
            <a:ext cx="704880" cy="97560"/>
          </a:xfrm>
          <a:prstGeom prst="rect">
            <a:avLst/>
          </a:prstGeom>
          <a:solidFill>
            <a:srgbClr val="808080"/>
          </a:solidFill>
          <a:ln>
            <a:noFill/>
          </a:ln>
        </p:spPr>
        <p:style>
          <a:lnRef idx="0"/>
          <a:fillRef idx="0"/>
          <a:effectRef idx="0"/>
          <a:fontRef idx="minor"/>
        </p:style>
      </p:sp>
      <p:sp>
        <p:nvSpPr>
          <p:cNvPr id="384" name="CustomShape 17"/>
          <p:cNvSpPr/>
          <p:nvPr/>
        </p:nvSpPr>
        <p:spPr>
          <a:xfrm>
            <a:off x="8996400" y="5741640"/>
            <a:ext cx="117720" cy="797760"/>
          </a:xfrm>
          <a:prstGeom prst="rect">
            <a:avLst/>
          </a:prstGeom>
          <a:solidFill>
            <a:srgbClr val="808080"/>
          </a:solidFill>
          <a:ln>
            <a:noFill/>
          </a:ln>
        </p:spPr>
        <p:style>
          <a:lnRef idx="0"/>
          <a:fillRef idx="0"/>
          <a:effectRef idx="0"/>
          <a:fontRef idx="minor"/>
        </p:style>
      </p:sp>
      <p:sp>
        <p:nvSpPr>
          <p:cNvPr id="385" name="TextShape 18"/>
          <p:cNvSpPr txBox="1"/>
          <p:nvPr/>
        </p:nvSpPr>
        <p:spPr>
          <a:xfrm>
            <a:off x="285120" y="1801080"/>
            <a:ext cx="2713680" cy="430200"/>
          </a:xfrm>
          <a:prstGeom prst="rect">
            <a:avLst/>
          </a:prstGeom>
          <a:noFill/>
          <a:ln>
            <a:noFill/>
          </a:ln>
        </p:spPr>
        <p:txBody>
          <a:bodyPr lIns="90000" rIns="90000" tIns="45000" bIns="45000"/>
          <a:p>
            <a:pPr algn="ctr"/>
            <a:r>
              <a:rPr b="1" lang="en-US" sz="2400">
                <a:latin typeface="Arial"/>
              </a:rPr>
              <a:t>WebForm Pattern</a:t>
            </a:r>
            <a:endParaRPr/>
          </a:p>
        </p:txBody>
      </p:sp>
      <p:sp>
        <p:nvSpPr>
          <p:cNvPr id="386" name="TextShape 19"/>
          <p:cNvSpPr txBox="1"/>
          <p:nvPr/>
        </p:nvSpPr>
        <p:spPr>
          <a:xfrm>
            <a:off x="3778920" y="1801080"/>
            <a:ext cx="2486520" cy="430200"/>
          </a:xfrm>
          <a:prstGeom prst="rect">
            <a:avLst/>
          </a:prstGeom>
          <a:noFill/>
          <a:ln>
            <a:noFill/>
          </a:ln>
        </p:spPr>
        <p:txBody>
          <a:bodyPr lIns="90000" rIns="90000" tIns="45000" bIns="45000"/>
          <a:p>
            <a:pPr algn="ctr"/>
            <a:r>
              <a:rPr b="1" lang="en-US" sz="2400">
                <a:latin typeface="Arial"/>
              </a:rPr>
              <a:t>ItemList Pattern</a:t>
            </a:r>
            <a:endParaRPr/>
          </a:p>
        </p:txBody>
      </p:sp>
      <p:sp>
        <p:nvSpPr>
          <p:cNvPr id="387" name="TextShape 20"/>
          <p:cNvSpPr txBox="1"/>
          <p:nvPr/>
        </p:nvSpPr>
        <p:spPr>
          <a:xfrm>
            <a:off x="7000560" y="1801080"/>
            <a:ext cx="2986560" cy="430200"/>
          </a:xfrm>
          <a:prstGeom prst="rect">
            <a:avLst/>
          </a:prstGeom>
          <a:noFill/>
          <a:ln>
            <a:noFill/>
          </a:ln>
        </p:spPr>
        <p:txBody>
          <a:bodyPr lIns="90000" rIns="90000" tIns="45000" bIns="45000"/>
          <a:p>
            <a:pPr algn="ctr"/>
            <a:r>
              <a:rPr b="1" lang="en-US" sz="2400">
                <a:latin typeface="Arial"/>
              </a:rPr>
              <a:t>IframeWrap Pattern</a:t>
            </a:r>
            <a:endParaRPr/>
          </a:p>
        </p:txBody>
      </p:sp>
      <p:pic>
        <p:nvPicPr>
          <p:cNvPr id="388" name="" descr=""/>
          <p:cNvPicPr/>
          <p:nvPr/>
        </p:nvPicPr>
        <p:blipFill>
          <a:blip r:embed="rId7"/>
          <a:stretch/>
        </p:blipFill>
        <p:spPr>
          <a:xfrm>
            <a:off x="7519320" y="2762640"/>
            <a:ext cx="1770480" cy="1519560"/>
          </a:xfrm>
          <a:prstGeom prst="rect">
            <a:avLst/>
          </a:prstGeom>
          <a:ln>
            <a:noFill/>
          </a:ln>
        </p:spPr>
      </p:pic>
      <p:sp>
        <p:nvSpPr>
          <p:cNvPr id="389" name="TextShape 21"/>
          <p:cNvSpPr txBox="1"/>
          <p:nvPr/>
        </p:nvSpPr>
        <p:spPr>
          <a:xfrm>
            <a:off x="7854480" y="5050080"/>
            <a:ext cx="1334520" cy="261000"/>
          </a:xfrm>
          <a:prstGeom prst="rect">
            <a:avLst/>
          </a:prstGeom>
          <a:noFill/>
          <a:ln>
            <a:noFill/>
          </a:ln>
        </p:spPr>
        <p:txBody>
          <a:bodyPr lIns="90000" rIns="90000" tIns="45000" bIns="45000"/>
          <a:p>
            <a:r>
              <a:rPr b="1" lang="en-US" sz="1200">
                <a:latin typeface="Arial"/>
              </a:rPr>
              <a:t>Frame1 Context</a:t>
            </a:r>
            <a:endParaRPr/>
          </a:p>
        </p:txBody>
      </p:sp>
      <p:sp>
        <p:nvSpPr>
          <p:cNvPr id="390" name="Line 22"/>
          <p:cNvSpPr/>
          <p:nvPr/>
        </p:nvSpPr>
        <p:spPr>
          <a:xfrm flipV="1">
            <a:off x="8413200" y="4011840"/>
            <a:ext cx="0" cy="1018440"/>
          </a:xfrm>
          <a:prstGeom prst="line">
            <a:avLst/>
          </a:prstGeom>
          <a:ln w="36720">
            <a:solidFill>
              <a:srgbClr val="ff0000"/>
            </a:solidFill>
            <a:round/>
            <a:tailEnd len="med" type="triangle" w="med"/>
          </a:ln>
        </p:spPr>
      </p:sp>
      <p:sp>
        <p:nvSpPr>
          <p:cNvPr id="391" name="CustomShape 23"/>
          <p:cNvSpPr/>
          <p:nvPr/>
        </p:nvSpPr>
        <p:spPr>
          <a:xfrm>
            <a:off x="7592040" y="2925720"/>
            <a:ext cx="1627200" cy="103212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CustomShape 1"/>
          <p:cNvSpPr/>
          <p:nvPr/>
        </p:nvSpPr>
        <p:spPr>
          <a:xfrm>
            <a:off x="6928200" y="1991520"/>
            <a:ext cx="3108600" cy="50050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393" name="TextShape 2"/>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Based Design Patterns</a:t>
            </a:r>
            <a:endParaRPr/>
          </a:p>
        </p:txBody>
      </p:sp>
      <p:pic>
        <p:nvPicPr>
          <p:cNvPr id="394" name="" descr=""/>
          <p:cNvPicPr/>
          <p:nvPr/>
        </p:nvPicPr>
        <p:blipFill>
          <a:blip r:embed="rId1"/>
          <a:stretch/>
        </p:blipFill>
        <p:spPr>
          <a:xfrm>
            <a:off x="599040" y="5020560"/>
            <a:ext cx="2041920" cy="1883520"/>
          </a:xfrm>
          <a:prstGeom prst="rect">
            <a:avLst/>
          </a:prstGeom>
          <a:ln>
            <a:noFill/>
          </a:ln>
        </p:spPr>
      </p:pic>
      <p:pic>
        <p:nvPicPr>
          <p:cNvPr id="395" name="" descr=""/>
          <p:cNvPicPr/>
          <p:nvPr/>
        </p:nvPicPr>
        <p:blipFill>
          <a:blip r:embed="rId2"/>
          <a:stretch/>
        </p:blipFill>
        <p:spPr>
          <a:xfrm>
            <a:off x="311760" y="2754000"/>
            <a:ext cx="1585440" cy="1031400"/>
          </a:xfrm>
          <a:prstGeom prst="rect">
            <a:avLst/>
          </a:prstGeom>
          <a:ln>
            <a:noFill/>
          </a:ln>
        </p:spPr>
      </p:pic>
      <p:pic>
        <p:nvPicPr>
          <p:cNvPr id="396" name="" descr=""/>
          <p:cNvPicPr/>
          <p:nvPr/>
        </p:nvPicPr>
        <p:blipFill>
          <a:blip r:embed="rId3"/>
          <a:stretch/>
        </p:blipFill>
        <p:spPr>
          <a:xfrm>
            <a:off x="1171800" y="3343680"/>
            <a:ext cx="1764720" cy="994680"/>
          </a:xfrm>
          <a:prstGeom prst="rect">
            <a:avLst/>
          </a:prstGeom>
          <a:ln>
            <a:noFill/>
          </a:ln>
        </p:spPr>
      </p:pic>
      <p:pic>
        <p:nvPicPr>
          <p:cNvPr id="397" name="" descr=""/>
          <p:cNvPicPr/>
          <p:nvPr/>
        </p:nvPicPr>
        <p:blipFill>
          <a:blip r:embed="rId4"/>
          <a:stretch/>
        </p:blipFill>
        <p:spPr>
          <a:xfrm>
            <a:off x="4344840" y="2755080"/>
            <a:ext cx="1991160" cy="1419840"/>
          </a:xfrm>
          <a:prstGeom prst="rect">
            <a:avLst/>
          </a:prstGeom>
          <a:ln>
            <a:noFill/>
          </a:ln>
        </p:spPr>
      </p:pic>
      <p:sp>
        <p:nvSpPr>
          <p:cNvPr id="398" name="CustomShape 3"/>
          <p:cNvSpPr/>
          <p:nvPr/>
        </p:nvSpPr>
        <p:spPr>
          <a:xfrm>
            <a:off x="4371120" y="2888280"/>
            <a:ext cx="471240" cy="88560"/>
          </a:xfrm>
          <a:prstGeom prst="rect">
            <a:avLst/>
          </a:prstGeom>
          <a:noFill/>
          <a:ln w="36720">
            <a:solidFill>
              <a:srgbClr val="ff3333"/>
            </a:solidFill>
            <a:custDash>
              <a:ds d="100000" sp="100000"/>
            </a:custDash>
            <a:round/>
          </a:ln>
        </p:spPr>
        <p:style>
          <a:lnRef idx="0"/>
          <a:fillRef idx="0"/>
          <a:effectRef idx="0"/>
          <a:fontRef idx="minor"/>
        </p:style>
      </p:sp>
      <p:sp>
        <p:nvSpPr>
          <p:cNvPr id="399" name="CustomShape 4"/>
          <p:cNvSpPr/>
          <p:nvPr/>
        </p:nvSpPr>
        <p:spPr>
          <a:xfrm>
            <a:off x="4340520" y="2864160"/>
            <a:ext cx="1991160" cy="1177560"/>
          </a:xfrm>
          <a:prstGeom prst="rect">
            <a:avLst/>
          </a:prstGeom>
          <a:noFill/>
          <a:ln w="36720">
            <a:solidFill>
              <a:srgbClr val="ff3333"/>
            </a:solidFill>
            <a:custDash>
              <a:ds d="100000" sp="100000"/>
            </a:custDash>
            <a:round/>
          </a:ln>
        </p:spPr>
        <p:style>
          <a:lnRef idx="0"/>
          <a:fillRef idx="0"/>
          <a:effectRef idx="0"/>
          <a:fontRef idx="minor"/>
        </p:style>
      </p:sp>
      <p:pic>
        <p:nvPicPr>
          <p:cNvPr id="400" name="" descr=""/>
          <p:cNvPicPr/>
          <p:nvPr/>
        </p:nvPicPr>
        <p:blipFill>
          <a:blip r:embed="rId5"/>
          <a:stretch/>
        </p:blipFill>
        <p:spPr>
          <a:xfrm>
            <a:off x="3700440" y="3386160"/>
            <a:ext cx="2115720" cy="1419840"/>
          </a:xfrm>
          <a:prstGeom prst="rect">
            <a:avLst/>
          </a:prstGeom>
          <a:ln>
            <a:noFill/>
          </a:ln>
        </p:spPr>
      </p:pic>
      <p:sp>
        <p:nvSpPr>
          <p:cNvPr id="401" name="CustomShape 5"/>
          <p:cNvSpPr/>
          <p:nvPr/>
        </p:nvSpPr>
        <p:spPr>
          <a:xfrm>
            <a:off x="3700440" y="3873960"/>
            <a:ext cx="2115720" cy="222480"/>
          </a:xfrm>
          <a:prstGeom prst="rect">
            <a:avLst/>
          </a:prstGeom>
          <a:noFill/>
          <a:ln w="36720">
            <a:solidFill>
              <a:srgbClr val="ff3333"/>
            </a:solidFill>
            <a:custDash>
              <a:ds d="100000" sp="100000"/>
            </a:custDash>
            <a:round/>
          </a:ln>
        </p:spPr>
        <p:style>
          <a:lnRef idx="0"/>
          <a:fillRef idx="0"/>
          <a:effectRef idx="0"/>
          <a:fontRef idx="minor"/>
        </p:style>
      </p:sp>
      <p:pic>
        <p:nvPicPr>
          <p:cNvPr id="402" name="" descr=""/>
          <p:cNvPicPr/>
          <p:nvPr/>
        </p:nvPicPr>
        <p:blipFill>
          <a:blip r:embed="rId6"/>
          <a:stretch/>
        </p:blipFill>
        <p:spPr>
          <a:xfrm>
            <a:off x="3722040" y="5029200"/>
            <a:ext cx="2607840" cy="1806120"/>
          </a:xfrm>
          <a:prstGeom prst="rect">
            <a:avLst/>
          </a:prstGeom>
          <a:ln>
            <a:noFill/>
          </a:ln>
        </p:spPr>
      </p:pic>
      <p:sp>
        <p:nvSpPr>
          <p:cNvPr id="403" name="CustomShape 6"/>
          <p:cNvSpPr/>
          <p:nvPr/>
        </p:nvSpPr>
        <p:spPr>
          <a:xfrm>
            <a:off x="729540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404" name="CustomShape 7"/>
          <p:cNvSpPr/>
          <p:nvPr/>
        </p:nvSpPr>
        <p:spPr>
          <a:xfrm>
            <a:off x="823464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405" name="CustomShape 8"/>
          <p:cNvSpPr/>
          <p:nvPr/>
        </p:nvSpPr>
        <p:spPr>
          <a:xfrm>
            <a:off x="8056800" y="5886720"/>
            <a:ext cx="531360" cy="97560"/>
          </a:xfrm>
          <a:prstGeom prst="rect">
            <a:avLst/>
          </a:prstGeom>
          <a:solidFill>
            <a:srgbClr val="808080"/>
          </a:solidFill>
          <a:ln>
            <a:noFill/>
          </a:ln>
        </p:spPr>
        <p:style>
          <a:lnRef idx="0"/>
          <a:fillRef idx="0"/>
          <a:effectRef idx="0"/>
          <a:fontRef idx="minor"/>
        </p:style>
      </p:sp>
      <p:sp>
        <p:nvSpPr>
          <p:cNvPr id="406" name="CustomShape 9"/>
          <p:cNvSpPr/>
          <p:nvPr/>
        </p:nvSpPr>
        <p:spPr>
          <a:xfrm>
            <a:off x="8056800" y="6299280"/>
            <a:ext cx="531360" cy="97560"/>
          </a:xfrm>
          <a:prstGeom prst="rect">
            <a:avLst/>
          </a:prstGeom>
          <a:solidFill>
            <a:srgbClr val="808080"/>
          </a:solidFill>
          <a:ln>
            <a:noFill/>
          </a:ln>
        </p:spPr>
        <p:style>
          <a:lnRef idx="0"/>
          <a:fillRef idx="0"/>
          <a:effectRef idx="0"/>
          <a:fontRef idx="minor"/>
        </p:style>
      </p:sp>
      <p:sp>
        <p:nvSpPr>
          <p:cNvPr id="407" name="CustomShape 10"/>
          <p:cNvSpPr/>
          <p:nvPr/>
        </p:nvSpPr>
        <p:spPr>
          <a:xfrm>
            <a:off x="8056800" y="5886720"/>
            <a:ext cx="117360" cy="510120"/>
          </a:xfrm>
          <a:prstGeom prst="rect">
            <a:avLst/>
          </a:prstGeom>
          <a:solidFill>
            <a:srgbClr val="808080"/>
          </a:solidFill>
          <a:ln>
            <a:noFill/>
          </a:ln>
        </p:spPr>
        <p:style>
          <a:lnRef idx="0"/>
          <a:fillRef idx="0"/>
          <a:effectRef idx="0"/>
          <a:fontRef idx="minor"/>
        </p:style>
      </p:sp>
      <p:sp>
        <p:nvSpPr>
          <p:cNvPr id="408" name="CustomShape 11"/>
          <p:cNvSpPr/>
          <p:nvPr/>
        </p:nvSpPr>
        <p:spPr>
          <a:xfrm>
            <a:off x="9347760" y="603180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409" name="CustomShape 12"/>
          <p:cNvSpPr/>
          <p:nvPr/>
        </p:nvSpPr>
        <p:spPr>
          <a:xfrm>
            <a:off x="9170280" y="5885640"/>
            <a:ext cx="531000" cy="97200"/>
          </a:xfrm>
          <a:prstGeom prst="rect">
            <a:avLst/>
          </a:prstGeom>
          <a:solidFill>
            <a:srgbClr val="808080"/>
          </a:solidFill>
          <a:ln>
            <a:noFill/>
          </a:ln>
        </p:spPr>
        <p:style>
          <a:lnRef idx="0"/>
          <a:fillRef idx="0"/>
          <a:effectRef idx="0"/>
          <a:fontRef idx="minor"/>
        </p:style>
      </p:sp>
      <p:sp>
        <p:nvSpPr>
          <p:cNvPr id="410" name="CustomShape 13"/>
          <p:cNvSpPr/>
          <p:nvPr/>
        </p:nvSpPr>
        <p:spPr>
          <a:xfrm>
            <a:off x="9170280" y="6298200"/>
            <a:ext cx="531000" cy="97200"/>
          </a:xfrm>
          <a:prstGeom prst="rect">
            <a:avLst/>
          </a:prstGeom>
          <a:solidFill>
            <a:srgbClr val="808080"/>
          </a:solidFill>
          <a:ln>
            <a:noFill/>
          </a:ln>
        </p:spPr>
        <p:style>
          <a:lnRef idx="0"/>
          <a:fillRef idx="0"/>
          <a:effectRef idx="0"/>
          <a:fontRef idx="minor"/>
        </p:style>
      </p:sp>
      <p:sp>
        <p:nvSpPr>
          <p:cNvPr id="411" name="CustomShape 14"/>
          <p:cNvSpPr/>
          <p:nvPr/>
        </p:nvSpPr>
        <p:spPr>
          <a:xfrm>
            <a:off x="9170280" y="5885640"/>
            <a:ext cx="117000" cy="509760"/>
          </a:xfrm>
          <a:prstGeom prst="rect">
            <a:avLst/>
          </a:prstGeom>
          <a:solidFill>
            <a:srgbClr val="808080"/>
          </a:solidFill>
          <a:ln>
            <a:noFill/>
          </a:ln>
        </p:spPr>
        <p:style>
          <a:lnRef idx="0"/>
          <a:fillRef idx="0"/>
          <a:effectRef idx="0"/>
          <a:fontRef idx="minor"/>
        </p:style>
      </p:sp>
      <p:sp>
        <p:nvSpPr>
          <p:cNvPr id="412" name="CustomShape 15"/>
          <p:cNvSpPr/>
          <p:nvPr/>
        </p:nvSpPr>
        <p:spPr>
          <a:xfrm>
            <a:off x="8996400" y="5741640"/>
            <a:ext cx="704880" cy="97560"/>
          </a:xfrm>
          <a:prstGeom prst="rect">
            <a:avLst/>
          </a:prstGeom>
          <a:solidFill>
            <a:srgbClr val="808080"/>
          </a:solidFill>
          <a:ln>
            <a:noFill/>
          </a:ln>
        </p:spPr>
        <p:style>
          <a:lnRef idx="0"/>
          <a:fillRef idx="0"/>
          <a:effectRef idx="0"/>
          <a:fontRef idx="minor"/>
        </p:style>
      </p:sp>
      <p:sp>
        <p:nvSpPr>
          <p:cNvPr id="413" name="CustomShape 16"/>
          <p:cNvSpPr/>
          <p:nvPr/>
        </p:nvSpPr>
        <p:spPr>
          <a:xfrm>
            <a:off x="8996400" y="6441840"/>
            <a:ext cx="704880" cy="97560"/>
          </a:xfrm>
          <a:prstGeom prst="rect">
            <a:avLst/>
          </a:prstGeom>
          <a:solidFill>
            <a:srgbClr val="808080"/>
          </a:solidFill>
          <a:ln>
            <a:noFill/>
          </a:ln>
        </p:spPr>
        <p:style>
          <a:lnRef idx="0"/>
          <a:fillRef idx="0"/>
          <a:effectRef idx="0"/>
          <a:fontRef idx="minor"/>
        </p:style>
      </p:sp>
      <p:sp>
        <p:nvSpPr>
          <p:cNvPr id="414" name="CustomShape 17"/>
          <p:cNvSpPr/>
          <p:nvPr/>
        </p:nvSpPr>
        <p:spPr>
          <a:xfrm>
            <a:off x="8996400" y="5741640"/>
            <a:ext cx="117720" cy="797760"/>
          </a:xfrm>
          <a:prstGeom prst="rect">
            <a:avLst/>
          </a:prstGeom>
          <a:solidFill>
            <a:srgbClr val="808080"/>
          </a:solidFill>
          <a:ln>
            <a:noFill/>
          </a:ln>
        </p:spPr>
        <p:style>
          <a:lnRef idx="0"/>
          <a:fillRef idx="0"/>
          <a:effectRef idx="0"/>
          <a:fontRef idx="minor"/>
        </p:style>
      </p:sp>
      <p:sp>
        <p:nvSpPr>
          <p:cNvPr id="415" name="TextShape 18"/>
          <p:cNvSpPr txBox="1"/>
          <p:nvPr/>
        </p:nvSpPr>
        <p:spPr>
          <a:xfrm>
            <a:off x="285120" y="1801080"/>
            <a:ext cx="2713680" cy="430200"/>
          </a:xfrm>
          <a:prstGeom prst="rect">
            <a:avLst/>
          </a:prstGeom>
          <a:noFill/>
          <a:ln>
            <a:noFill/>
          </a:ln>
        </p:spPr>
        <p:txBody>
          <a:bodyPr lIns="90000" rIns="90000" tIns="45000" bIns="45000"/>
          <a:p>
            <a:pPr algn="ctr"/>
            <a:r>
              <a:rPr b="1" lang="en-US" sz="2400">
                <a:latin typeface="Arial"/>
              </a:rPr>
              <a:t>WebForm Pattern</a:t>
            </a:r>
            <a:endParaRPr/>
          </a:p>
        </p:txBody>
      </p:sp>
      <p:sp>
        <p:nvSpPr>
          <p:cNvPr id="416" name="TextShape 19"/>
          <p:cNvSpPr txBox="1"/>
          <p:nvPr/>
        </p:nvSpPr>
        <p:spPr>
          <a:xfrm>
            <a:off x="3778920" y="1801080"/>
            <a:ext cx="2486520" cy="430200"/>
          </a:xfrm>
          <a:prstGeom prst="rect">
            <a:avLst/>
          </a:prstGeom>
          <a:noFill/>
          <a:ln>
            <a:noFill/>
          </a:ln>
        </p:spPr>
        <p:txBody>
          <a:bodyPr lIns="90000" rIns="90000" tIns="45000" bIns="45000"/>
          <a:p>
            <a:pPr algn="ctr"/>
            <a:r>
              <a:rPr b="1" lang="en-US" sz="2400">
                <a:latin typeface="Arial"/>
              </a:rPr>
              <a:t>ItemList Pattern</a:t>
            </a:r>
            <a:endParaRPr/>
          </a:p>
        </p:txBody>
      </p:sp>
      <p:sp>
        <p:nvSpPr>
          <p:cNvPr id="417" name="TextShape 20"/>
          <p:cNvSpPr txBox="1"/>
          <p:nvPr/>
        </p:nvSpPr>
        <p:spPr>
          <a:xfrm>
            <a:off x="7000560" y="1801080"/>
            <a:ext cx="2986560" cy="430200"/>
          </a:xfrm>
          <a:prstGeom prst="rect">
            <a:avLst/>
          </a:prstGeom>
          <a:noFill/>
          <a:ln>
            <a:noFill/>
          </a:ln>
        </p:spPr>
        <p:txBody>
          <a:bodyPr lIns="90000" rIns="90000" tIns="45000" bIns="45000"/>
          <a:p>
            <a:pPr algn="ctr"/>
            <a:r>
              <a:rPr b="1" lang="en-US" sz="2400">
                <a:latin typeface="Arial"/>
              </a:rPr>
              <a:t>IframeWrap Pattern</a:t>
            </a:r>
            <a:endParaRPr/>
          </a:p>
        </p:txBody>
      </p:sp>
      <p:pic>
        <p:nvPicPr>
          <p:cNvPr id="418" name="" descr=""/>
          <p:cNvPicPr/>
          <p:nvPr/>
        </p:nvPicPr>
        <p:blipFill>
          <a:blip r:embed="rId7"/>
          <a:stretch/>
        </p:blipFill>
        <p:spPr>
          <a:xfrm>
            <a:off x="7519320" y="2762640"/>
            <a:ext cx="1770480" cy="1519560"/>
          </a:xfrm>
          <a:prstGeom prst="rect">
            <a:avLst/>
          </a:prstGeom>
          <a:ln>
            <a:noFill/>
          </a:ln>
        </p:spPr>
      </p:pic>
      <p:sp>
        <p:nvSpPr>
          <p:cNvPr id="419" name="TextShape 21"/>
          <p:cNvSpPr txBox="1"/>
          <p:nvPr/>
        </p:nvSpPr>
        <p:spPr>
          <a:xfrm>
            <a:off x="7854480" y="5050080"/>
            <a:ext cx="1334520" cy="261000"/>
          </a:xfrm>
          <a:prstGeom prst="rect">
            <a:avLst/>
          </a:prstGeom>
          <a:noFill/>
          <a:ln>
            <a:noFill/>
          </a:ln>
        </p:spPr>
        <p:txBody>
          <a:bodyPr lIns="90000" rIns="90000" tIns="45000" bIns="45000"/>
          <a:p>
            <a:r>
              <a:rPr b="1" lang="en-US" sz="1200">
                <a:latin typeface="Arial"/>
              </a:rPr>
              <a:t>Frame1 Context</a:t>
            </a:r>
            <a:endParaRPr/>
          </a:p>
        </p:txBody>
      </p:sp>
      <p:sp>
        <p:nvSpPr>
          <p:cNvPr id="420" name="Line 22"/>
          <p:cNvSpPr/>
          <p:nvPr/>
        </p:nvSpPr>
        <p:spPr>
          <a:xfrm flipV="1">
            <a:off x="8413200" y="4011840"/>
            <a:ext cx="0" cy="1018440"/>
          </a:xfrm>
          <a:prstGeom prst="line">
            <a:avLst/>
          </a:prstGeom>
          <a:ln w="36720">
            <a:solidFill>
              <a:srgbClr val="ff0000"/>
            </a:solidFill>
            <a:round/>
            <a:tailEnd len="med" type="triangle" w="med"/>
          </a:ln>
        </p:spPr>
      </p:sp>
      <p:sp>
        <p:nvSpPr>
          <p:cNvPr id="421" name="CustomShape 23"/>
          <p:cNvSpPr/>
          <p:nvPr/>
        </p:nvSpPr>
        <p:spPr>
          <a:xfrm>
            <a:off x="7592040" y="2925720"/>
            <a:ext cx="1627200" cy="103212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How do Iframes work</a:t>
            </a:r>
            <a:endParaRPr/>
          </a:p>
        </p:txBody>
      </p:sp>
      <p:pic>
        <p:nvPicPr>
          <p:cNvPr id="423" name="" descr=""/>
          <p:cNvPicPr/>
          <p:nvPr/>
        </p:nvPicPr>
        <p:blipFill>
          <a:blip r:embed="rId1"/>
          <a:stretch/>
        </p:blipFill>
        <p:spPr>
          <a:xfrm>
            <a:off x="3533040" y="1543680"/>
            <a:ext cx="2998800" cy="257220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4"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How do Iframes work</a:t>
            </a:r>
            <a:endParaRPr/>
          </a:p>
        </p:txBody>
      </p:sp>
      <p:pic>
        <p:nvPicPr>
          <p:cNvPr id="425" name="" descr=""/>
          <p:cNvPicPr/>
          <p:nvPr/>
        </p:nvPicPr>
        <p:blipFill>
          <a:blip r:embed="rId1"/>
          <a:stretch/>
        </p:blipFill>
        <p:spPr>
          <a:xfrm>
            <a:off x="3533040" y="1543680"/>
            <a:ext cx="2998800" cy="2572200"/>
          </a:xfrm>
          <a:prstGeom prst="rect">
            <a:avLst/>
          </a:prstGeom>
          <a:ln>
            <a:noFill/>
          </a:ln>
        </p:spPr>
      </p:pic>
      <p:sp>
        <p:nvSpPr>
          <p:cNvPr id="426" name="TextShape 2"/>
          <p:cNvSpPr txBox="1"/>
          <p:nvPr/>
        </p:nvSpPr>
        <p:spPr>
          <a:xfrm>
            <a:off x="1005480" y="4506840"/>
            <a:ext cx="6207480" cy="2394720"/>
          </a:xfrm>
          <a:prstGeom prst="rect">
            <a:avLst/>
          </a:prstGeom>
          <a:noFill/>
          <a:ln>
            <a:noFill/>
          </a:ln>
        </p:spPr>
        <p:txBody>
          <a:bodyPr lIns="90000" rIns="90000" tIns="45000" bIns="45000"/>
          <a:p>
            <a:r>
              <a:rPr lang="en-US">
                <a:latin typeface="Liberation Sans;Arial"/>
              </a:rPr>
              <a:t>&lt;</a:t>
            </a:r>
            <a:r>
              <a:rPr b="1" lang="en-US">
                <a:latin typeface="Arial"/>
              </a:rPr>
              <a:t>html</a:t>
            </a:r>
            <a:r>
              <a:rPr lang="en-US">
                <a:latin typeface="Arial"/>
              </a:rPr>
              <a:t>&gt;</a:t>
            </a:r>
            <a:endParaRPr/>
          </a:p>
          <a:p>
            <a:r>
              <a:rPr lang="en-US">
                <a:latin typeface="Liberation Sans;Arial"/>
              </a:rPr>
              <a:t>    </a:t>
            </a:r>
            <a:r>
              <a:rPr lang="en-US">
                <a:latin typeface="Liberation Sans;Arial"/>
              </a:rPr>
              <a:t>&lt;</a:t>
            </a:r>
            <a:r>
              <a:rPr b="1" lang="en-US">
                <a:latin typeface="Arial"/>
              </a:rPr>
              <a:t>body</a:t>
            </a:r>
            <a:r>
              <a:rPr lang="en-US">
                <a:latin typeface="Arial"/>
              </a:rPr>
              <a:t>&gt;</a:t>
            </a:r>
            <a:endParaRPr/>
          </a:p>
          <a:p>
            <a:r>
              <a:rPr lang="en-US">
                <a:latin typeface="Liberation Sans;Arial"/>
              </a:rPr>
              <a:t>        </a:t>
            </a:r>
            <a:r>
              <a:rPr lang="en-US">
                <a:latin typeface="Liberation Sans;Arial"/>
              </a:rPr>
              <a:t>&lt;</a:t>
            </a:r>
            <a:r>
              <a:rPr b="1" lang="en-US">
                <a:solidFill>
                  <a:srgbClr val="000066"/>
                </a:solidFill>
                <a:latin typeface="Arial"/>
              </a:rPr>
              <a:t>label</a:t>
            </a:r>
            <a:r>
              <a:rPr lang="en-US">
                <a:latin typeface="Arial"/>
              </a:rPr>
              <a:t> </a:t>
            </a:r>
            <a:r>
              <a:rPr lang="en-US">
                <a:solidFill>
                  <a:srgbClr val="000066"/>
                </a:solidFill>
                <a:latin typeface="Arial"/>
              </a:rPr>
              <a:t>for</a:t>
            </a:r>
            <a:r>
              <a:rPr lang="en-US">
                <a:solidFill>
                  <a:srgbClr val="66cc66"/>
                </a:solidFill>
                <a:latin typeface="Arial"/>
              </a:rPr>
              <a:t>=</a:t>
            </a:r>
            <a:r>
              <a:rPr lang="en-US">
                <a:solidFill>
                  <a:srgbClr val="ff0000"/>
                </a:solidFill>
                <a:latin typeface="Arial"/>
              </a:rPr>
              <a:t>"frame1"</a:t>
            </a:r>
            <a:r>
              <a:rPr lang="en-US">
                <a:latin typeface="Arial"/>
              </a:rPr>
              <a:t>&gt;frame1: &lt;</a:t>
            </a:r>
            <a:r>
              <a:rPr lang="en-US">
                <a:solidFill>
                  <a:srgbClr val="66cc66"/>
                </a:solidFill>
                <a:latin typeface="Arial"/>
              </a:rPr>
              <a:t>/</a:t>
            </a:r>
            <a:r>
              <a:rPr b="1" lang="en-US">
                <a:solidFill>
                  <a:srgbClr val="000066"/>
                </a:solidFill>
                <a:latin typeface="Arial"/>
              </a:rPr>
              <a:t>label</a:t>
            </a:r>
            <a:r>
              <a:rPr lang="en-US">
                <a:latin typeface="Arial"/>
              </a:rPr>
              <a:t>&gt;</a:t>
            </a:r>
            <a:endParaRPr/>
          </a:p>
          <a:p>
            <a:r>
              <a:rPr lang="en-US">
                <a:latin typeface="Liberation Sans;Arial"/>
              </a:rPr>
              <a:t>        </a:t>
            </a:r>
            <a:r>
              <a:rPr lang="en-US">
                <a:latin typeface="Liberation Sans;Arial"/>
              </a:rPr>
              <a:t>&lt;</a:t>
            </a:r>
            <a:r>
              <a:rPr b="1" lang="en-US">
                <a:latin typeface="Arial"/>
              </a:rPr>
              <a:t>iframe</a:t>
            </a:r>
            <a:r>
              <a:rPr lang="en-US">
                <a:latin typeface="Arial"/>
              </a:rPr>
              <a:t> </a:t>
            </a:r>
            <a:r>
              <a:rPr lang="en-US">
                <a:solidFill>
                  <a:srgbClr val="000066"/>
                </a:solidFill>
                <a:latin typeface="Arial"/>
              </a:rPr>
              <a:t>id</a:t>
            </a:r>
            <a:r>
              <a:rPr lang="en-US">
                <a:solidFill>
                  <a:srgbClr val="66cc66"/>
                </a:solidFill>
                <a:latin typeface="Arial"/>
              </a:rPr>
              <a:t>=</a:t>
            </a:r>
            <a:r>
              <a:rPr lang="en-US">
                <a:solidFill>
                  <a:srgbClr val="ff0000"/>
                </a:solidFill>
                <a:latin typeface="Arial"/>
              </a:rPr>
              <a:t>"frame1"</a:t>
            </a:r>
            <a:r>
              <a:rPr lang="en-US">
                <a:latin typeface="Arial"/>
              </a:rPr>
              <a:t> </a:t>
            </a:r>
            <a:r>
              <a:rPr lang="en-US">
                <a:solidFill>
                  <a:srgbClr val="000066"/>
                </a:solidFill>
                <a:latin typeface="Arial"/>
              </a:rPr>
              <a:t>src</a:t>
            </a:r>
            <a:r>
              <a:rPr lang="en-US">
                <a:solidFill>
                  <a:srgbClr val="66cc66"/>
                </a:solidFill>
                <a:latin typeface="Arial"/>
              </a:rPr>
              <a:t>=</a:t>
            </a:r>
            <a:r>
              <a:rPr lang="en-US">
                <a:solidFill>
                  <a:srgbClr val="ff0000"/>
                </a:solidFill>
                <a:latin typeface="Arial"/>
              </a:rPr>
              <a:t>"inner_page.html"</a:t>
            </a:r>
            <a:r>
              <a:rPr lang="en-US">
                <a:latin typeface="Arial"/>
              </a:rPr>
              <a:t>&gt;&lt;</a:t>
            </a:r>
            <a:r>
              <a:rPr lang="en-US">
                <a:solidFill>
                  <a:srgbClr val="66cc66"/>
                </a:solidFill>
                <a:latin typeface="Arial"/>
              </a:rPr>
              <a:t>/</a:t>
            </a:r>
            <a:r>
              <a:rPr b="1" lang="en-US">
                <a:latin typeface="Arial"/>
              </a:rPr>
              <a:t>iframe</a:t>
            </a:r>
            <a:r>
              <a:rPr lang="en-US">
                <a:latin typeface="Arial"/>
              </a:rPr>
              <a:t>&gt;</a:t>
            </a:r>
            <a:endParaRPr/>
          </a:p>
          <a:p>
            <a:r>
              <a:rPr lang="en-US">
                <a:latin typeface="Liberation Sans;Arial"/>
              </a:rPr>
              <a:t>        </a:t>
            </a:r>
            <a:r>
              <a:rPr lang="en-US">
                <a:latin typeface="Liberation Sans;Arial"/>
              </a:rPr>
              <a:t>&lt;</a:t>
            </a:r>
            <a:r>
              <a:rPr b="1" lang="en-US">
                <a:latin typeface="Arial"/>
              </a:rPr>
              <a:t>br</a:t>
            </a:r>
            <a:r>
              <a:rPr lang="en-US">
                <a:solidFill>
                  <a:srgbClr val="66cc66"/>
                </a:solidFill>
                <a:latin typeface="Arial"/>
              </a:rPr>
              <a:t>/</a:t>
            </a:r>
            <a:r>
              <a:rPr lang="en-US">
                <a:latin typeface="Arial"/>
              </a:rPr>
              <a:t>&gt;&lt;</a:t>
            </a:r>
            <a:r>
              <a:rPr b="1" lang="en-US">
                <a:latin typeface="Arial"/>
              </a:rPr>
              <a:t>br</a:t>
            </a:r>
            <a:r>
              <a:rPr lang="en-US">
                <a:solidFill>
                  <a:srgbClr val="66cc66"/>
                </a:solidFill>
                <a:latin typeface="Arial"/>
              </a:rPr>
              <a:t>/</a:t>
            </a:r>
            <a:r>
              <a:rPr lang="en-US">
                <a:latin typeface="Arial"/>
              </a:rPr>
              <a:t>&gt;</a:t>
            </a:r>
            <a:endParaRPr/>
          </a:p>
          <a:p>
            <a:r>
              <a:rPr lang="en-US">
                <a:latin typeface="Liberation Sans;Arial"/>
              </a:rPr>
              <a:t>        </a:t>
            </a:r>
            <a:r>
              <a:rPr lang="en-US">
                <a:latin typeface="Liberation Sans;Arial"/>
              </a:rPr>
              <a:t>&lt;</a:t>
            </a:r>
            <a:r>
              <a:rPr b="1" lang="en-US">
                <a:solidFill>
                  <a:srgbClr val="000066"/>
                </a:solidFill>
                <a:latin typeface="Arial"/>
              </a:rPr>
              <a:t>label</a:t>
            </a:r>
            <a:r>
              <a:rPr lang="en-US">
                <a:latin typeface="Arial"/>
              </a:rPr>
              <a:t> </a:t>
            </a:r>
            <a:r>
              <a:rPr lang="en-US">
                <a:solidFill>
                  <a:srgbClr val="000066"/>
                </a:solidFill>
                <a:latin typeface="Arial"/>
              </a:rPr>
              <a:t>for</a:t>
            </a:r>
            <a:r>
              <a:rPr lang="en-US">
                <a:solidFill>
                  <a:srgbClr val="66cc66"/>
                </a:solidFill>
                <a:latin typeface="Arial"/>
              </a:rPr>
              <a:t>=</a:t>
            </a:r>
            <a:r>
              <a:rPr lang="en-US">
                <a:solidFill>
                  <a:srgbClr val="ff0000"/>
                </a:solidFill>
                <a:latin typeface="Arial"/>
              </a:rPr>
              <a:t>"i0"</a:t>
            </a:r>
            <a:r>
              <a:rPr lang="en-US">
                <a:latin typeface="Arial"/>
              </a:rPr>
              <a:t>&gt;i0: &lt;</a:t>
            </a:r>
            <a:r>
              <a:rPr lang="en-US">
                <a:solidFill>
                  <a:srgbClr val="66cc66"/>
                </a:solidFill>
                <a:latin typeface="Arial"/>
              </a:rPr>
              <a:t>/</a:t>
            </a:r>
            <a:r>
              <a:rPr b="1" lang="en-US">
                <a:solidFill>
                  <a:srgbClr val="000066"/>
                </a:solidFill>
                <a:latin typeface="Arial"/>
              </a:rPr>
              <a:t>label</a:t>
            </a:r>
            <a:r>
              <a:rPr lang="en-US">
                <a:latin typeface="Arial"/>
              </a:rPr>
              <a:t>&gt;</a:t>
            </a:r>
            <a:endParaRPr/>
          </a:p>
          <a:p>
            <a:r>
              <a:rPr lang="en-US">
                <a:latin typeface="Liberation Sans;Arial"/>
              </a:rPr>
              <a:t>        </a:t>
            </a:r>
            <a:r>
              <a:rPr lang="en-US">
                <a:latin typeface="Liberation Sans;Arial"/>
              </a:rPr>
              <a:t>&lt;</a:t>
            </a:r>
            <a:r>
              <a:rPr b="1" lang="en-US">
                <a:latin typeface="Arial"/>
              </a:rPr>
              <a:t>input</a:t>
            </a:r>
            <a:r>
              <a:rPr lang="en-US">
                <a:latin typeface="Arial"/>
              </a:rPr>
              <a:t> </a:t>
            </a:r>
            <a:r>
              <a:rPr lang="en-US">
                <a:solidFill>
                  <a:srgbClr val="000066"/>
                </a:solidFill>
                <a:latin typeface="Arial"/>
              </a:rPr>
              <a:t>type</a:t>
            </a:r>
            <a:r>
              <a:rPr lang="en-US">
                <a:solidFill>
                  <a:srgbClr val="66cc66"/>
                </a:solidFill>
                <a:latin typeface="Arial"/>
              </a:rPr>
              <a:t>=</a:t>
            </a:r>
            <a:r>
              <a:rPr lang="en-US">
                <a:solidFill>
                  <a:srgbClr val="ff0000"/>
                </a:solidFill>
                <a:latin typeface="Arial"/>
              </a:rPr>
              <a:t>"text"</a:t>
            </a:r>
            <a:r>
              <a:rPr lang="en-US">
                <a:latin typeface="Arial"/>
              </a:rPr>
              <a:t> </a:t>
            </a:r>
            <a:r>
              <a:rPr lang="en-US">
                <a:solidFill>
                  <a:srgbClr val="000066"/>
                </a:solidFill>
                <a:latin typeface="Arial"/>
              </a:rPr>
              <a:t>id</a:t>
            </a:r>
            <a:r>
              <a:rPr lang="en-US">
                <a:solidFill>
                  <a:srgbClr val="66cc66"/>
                </a:solidFill>
                <a:latin typeface="Arial"/>
              </a:rPr>
              <a:t>=</a:t>
            </a:r>
            <a:r>
              <a:rPr lang="en-US">
                <a:solidFill>
                  <a:srgbClr val="ff0000"/>
                </a:solidFill>
                <a:latin typeface="Arial"/>
              </a:rPr>
              <a:t>"i0"</a:t>
            </a:r>
            <a:r>
              <a:rPr lang="en-US">
                <a:latin typeface="Arial"/>
              </a:rPr>
              <a:t> </a:t>
            </a:r>
            <a:r>
              <a:rPr lang="en-US">
                <a:solidFill>
                  <a:srgbClr val="000066"/>
                </a:solidFill>
                <a:latin typeface="Arial"/>
              </a:rPr>
              <a:t>value</a:t>
            </a:r>
            <a:r>
              <a:rPr lang="en-US">
                <a:solidFill>
                  <a:srgbClr val="66cc66"/>
                </a:solidFill>
                <a:latin typeface="Arial"/>
              </a:rPr>
              <a:t>=</a:t>
            </a:r>
            <a:r>
              <a:rPr lang="en-US">
                <a:solidFill>
                  <a:srgbClr val="ff0000"/>
                </a:solidFill>
                <a:latin typeface="Arial"/>
              </a:rPr>
              <a:t>"text input"</a:t>
            </a:r>
            <a:r>
              <a:rPr lang="en-US">
                <a:latin typeface="Arial"/>
              </a:rPr>
              <a:t>&gt;&lt;</a:t>
            </a:r>
            <a:r>
              <a:rPr lang="en-US">
                <a:solidFill>
                  <a:srgbClr val="66cc66"/>
                </a:solidFill>
                <a:latin typeface="Arial"/>
              </a:rPr>
              <a:t>/</a:t>
            </a:r>
            <a:r>
              <a:rPr b="1" lang="en-US">
                <a:latin typeface="Arial"/>
              </a:rPr>
              <a:t>input</a:t>
            </a:r>
            <a:r>
              <a:rPr lang="en-US">
                <a:latin typeface="Arial"/>
              </a:rPr>
              <a:t>&gt;</a:t>
            </a:r>
            <a:endParaRPr/>
          </a:p>
          <a:p>
            <a:r>
              <a:rPr lang="en-US">
                <a:latin typeface="Liberation Sans;Arial"/>
              </a:rPr>
              <a:t>    </a:t>
            </a:r>
            <a:r>
              <a:rPr lang="en-US">
                <a:latin typeface="Liberation Sans;Arial"/>
              </a:rPr>
              <a:t>&lt;</a:t>
            </a:r>
            <a:r>
              <a:rPr lang="en-US">
                <a:solidFill>
                  <a:srgbClr val="66cc66"/>
                </a:solidFill>
                <a:latin typeface="Liberation Sans;Arial"/>
              </a:rPr>
              <a:t>/</a:t>
            </a:r>
            <a:r>
              <a:rPr b="1" lang="en-US">
                <a:latin typeface="Arial"/>
              </a:rPr>
              <a:t>body</a:t>
            </a:r>
            <a:r>
              <a:rPr lang="en-US">
                <a:latin typeface="Arial"/>
              </a:rPr>
              <a:t>&gt;</a:t>
            </a:r>
            <a:endParaRPr/>
          </a:p>
          <a:p>
            <a:r>
              <a:rPr lang="en-US">
                <a:latin typeface="Liberation Sans;Arial"/>
              </a:rPr>
              <a:t>&lt;</a:t>
            </a:r>
            <a:r>
              <a:rPr lang="en-US">
                <a:solidFill>
                  <a:srgbClr val="66cc66"/>
                </a:solidFill>
                <a:latin typeface="Liberation Sans;Arial"/>
              </a:rPr>
              <a:t>/</a:t>
            </a:r>
            <a:r>
              <a:rPr b="1" lang="en-US">
                <a:latin typeface="Arial"/>
              </a:rPr>
              <a:t>html</a:t>
            </a:r>
            <a:r>
              <a:rPr lang="en-US">
                <a:latin typeface="Arial"/>
              </a:rPr>
              <a:t>&gt;</a:t>
            </a:r>
            <a:endParaRPr/>
          </a:p>
        </p:txBody>
      </p:sp>
      <p:sp>
        <p:nvSpPr>
          <p:cNvPr id="427" name="TextShape 3"/>
          <p:cNvSpPr txBox="1"/>
          <p:nvPr/>
        </p:nvSpPr>
        <p:spPr>
          <a:xfrm>
            <a:off x="1101960" y="5090400"/>
            <a:ext cx="180720" cy="430200"/>
          </a:xfrm>
          <a:prstGeom prst="rect">
            <a:avLst/>
          </a:prstGeom>
          <a:noFill/>
          <a:ln>
            <a:noFill/>
          </a:ln>
        </p:spPr>
      </p:sp>
      <p:sp>
        <p:nvSpPr>
          <p:cNvPr id="428" name="CustomShape 4"/>
          <p:cNvSpPr/>
          <p:nvPr/>
        </p:nvSpPr>
        <p:spPr>
          <a:xfrm>
            <a:off x="3381840" y="1493280"/>
            <a:ext cx="3290760" cy="2714040"/>
          </a:xfrm>
          <a:prstGeom prst="rect">
            <a:avLst/>
          </a:prstGeom>
          <a:noFill/>
          <a:ln w="36720">
            <a:solidFill>
              <a:srgbClr val="ff0000"/>
            </a:solidFill>
            <a:custDash>
              <a:ds d="100000" sp="100000"/>
            </a:custDash>
            <a:round/>
          </a:ln>
        </p:spPr>
        <p:style>
          <a:lnRef idx="0"/>
          <a:fillRef idx="0"/>
          <a:effectRef idx="0"/>
          <a:fontRef idx="minor"/>
        </p:style>
      </p:sp>
      <p:sp>
        <p:nvSpPr>
          <p:cNvPr id="429" name="TextShape 5"/>
          <p:cNvSpPr txBox="1"/>
          <p:nvPr/>
        </p:nvSpPr>
        <p:spPr>
          <a:xfrm>
            <a:off x="302040" y="2469240"/>
            <a:ext cx="1869480" cy="346320"/>
          </a:xfrm>
          <a:prstGeom prst="rect">
            <a:avLst/>
          </a:prstGeom>
          <a:noFill/>
          <a:ln>
            <a:noFill/>
          </a:ln>
        </p:spPr>
        <p:txBody>
          <a:bodyPr lIns="90000" rIns="90000" tIns="45000" bIns="45000"/>
          <a:p>
            <a:r>
              <a:rPr b="1" lang="en-US">
                <a:latin typeface="Arial"/>
              </a:rPr>
              <a:t>Default Context</a:t>
            </a:r>
            <a:endParaRPr/>
          </a:p>
        </p:txBody>
      </p:sp>
      <p:sp>
        <p:nvSpPr>
          <p:cNvPr id="430" name="Line 6"/>
          <p:cNvSpPr/>
          <p:nvPr/>
        </p:nvSpPr>
        <p:spPr>
          <a:xfrm>
            <a:off x="2184120" y="2652480"/>
            <a:ext cx="1015200" cy="0"/>
          </a:xfrm>
          <a:prstGeom prst="line">
            <a:avLst/>
          </a:prstGeom>
          <a:ln w="36720">
            <a:solidFill>
              <a:srgbClr val="ff0000"/>
            </a:solidFill>
            <a:round/>
            <a:tailEnd len="med" type="triangle" w="med"/>
          </a:ln>
        </p:spPr>
      </p:sp>
      <p:sp>
        <p:nvSpPr>
          <p:cNvPr id="431" name="CustomShape 7"/>
          <p:cNvSpPr/>
          <p:nvPr/>
        </p:nvSpPr>
        <p:spPr>
          <a:xfrm>
            <a:off x="1553760" y="5030280"/>
            <a:ext cx="3930480" cy="274320"/>
          </a:xfrm>
          <a:prstGeom prst="rect">
            <a:avLst/>
          </a:prstGeom>
          <a:solidFill>
            <a:srgbClr val="ffffff">
              <a:alpha val="70000"/>
            </a:srgbClr>
          </a:solidFill>
          <a:ln>
            <a:noFill/>
          </a:ln>
        </p:spPr>
        <p:style>
          <a:lnRef idx="0"/>
          <a:fillRef idx="0"/>
          <a:effectRef idx="0"/>
          <a:fontRef idx="minor"/>
        </p:style>
      </p:sp>
      <p:sp>
        <p:nvSpPr>
          <p:cNvPr id="432" name="CustomShape 8"/>
          <p:cNvSpPr/>
          <p:nvPr/>
        </p:nvSpPr>
        <p:spPr>
          <a:xfrm>
            <a:off x="1553760" y="5606640"/>
            <a:ext cx="3930480" cy="452160"/>
          </a:xfrm>
          <a:prstGeom prst="rect">
            <a:avLst/>
          </a:prstGeom>
          <a:solidFill>
            <a:srgbClr val="ffffff">
              <a:alpha val="70000"/>
            </a:srgbClr>
          </a:solidFill>
          <a:ln>
            <a:noFill/>
          </a:ln>
        </p:spPr>
        <p:style>
          <a:lnRef idx="0"/>
          <a:fillRef idx="0"/>
          <a:effectRef idx="0"/>
          <a:fontRef idx="minor"/>
        </p:style>
      </p:sp>
      <p:sp>
        <p:nvSpPr>
          <p:cNvPr id="433" name="TextShape 9"/>
          <p:cNvSpPr txBox="1"/>
          <p:nvPr/>
        </p:nvSpPr>
        <p:spPr>
          <a:xfrm>
            <a:off x="6985800" y="3769200"/>
            <a:ext cx="3016800" cy="346320"/>
          </a:xfrm>
          <a:prstGeom prst="rect">
            <a:avLst/>
          </a:prstGeom>
          <a:noFill/>
          <a:ln>
            <a:noFill/>
          </a:ln>
        </p:spPr>
        <p:txBody>
          <a:bodyPr lIns="90000" rIns="90000" tIns="45000" bIns="45000"/>
          <a:p>
            <a:r>
              <a:rPr b="1" lang="en-US">
                <a:latin typeface="Arial"/>
              </a:rPr>
              <a:t>i0 input in Default Context</a:t>
            </a:r>
            <a:endParaRPr/>
          </a:p>
        </p:txBody>
      </p:sp>
      <p:sp>
        <p:nvSpPr>
          <p:cNvPr id="434" name="Line 10"/>
          <p:cNvSpPr/>
          <p:nvPr/>
        </p:nvSpPr>
        <p:spPr>
          <a:xfrm flipH="1">
            <a:off x="5766480" y="3933000"/>
            <a:ext cx="1219320" cy="0"/>
          </a:xfrm>
          <a:prstGeom prst="line">
            <a:avLst/>
          </a:prstGeom>
          <a:ln w="36720">
            <a:solidFill>
              <a:srgbClr val="ff0000"/>
            </a:solidFill>
            <a:round/>
            <a:tailEnd len="med" type="triangle" w="med"/>
          </a:ln>
        </p:spPr>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How do Iframes work</a:t>
            </a:r>
            <a:endParaRPr/>
          </a:p>
        </p:txBody>
      </p:sp>
      <p:pic>
        <p:nvPicPr>
          <p:cNvPr id="436" name="" descr=""/>
          <p:cNvPicPr/>
          <p:nvPr/>
        </p:nvPicPr>
        <p:blipFill>
          <a:blip r:embed="rId1"/>
          <a:stretch/>
        </p:blipFill>
        <p:spPr>
          <a:xfrm>
            <a:off x="3533040" y="1543680"/>
            <a:ext cx="2998800" cy="2572200"/>
          </a:xfrm>
          <a:prstGeom prst="rect">
            <a:avLst/>
          </a:prstGeom>
          <a:ln>
            <a:noFill/>
          </a:ln>
        </p:spPr>
      </p:pic>
      <p:sp>
        <p:nvSpPr>
          <p:cNvPr id="437" name="TextShape 2"/>
          <p:cNvSpPr txBox="1"/>
          <p:nvPr/>
        </p:nvSpPr>
        <p:spPr>
          <a:xfrm>
            <a:off x="1101960" y="5090400"/>
            <a:ext cx="180720" cy="430200"/>
          </a:xfrm>
          <a:prstGeom prst="rect">
            <a:avLst/>
          </a:prstGeom>
          <a:noFill/>
          <a:ln>
            <a:noFill/>
          </a:ln>
        </p:spPr>
      </p:sp>
      <p:sp>
        <p:nvSpPr>
          <p:cNvPr id="438" name="CustomShape 3"/>
          <p:cNvSpPr/>
          <p:nvPr/>
        </p:nvSpPr>
        <p:spPr>
          <a:xfrm>
            <a:off x="3656160" y="1819800"/>
            <a:ext cx="2756160" cy="1747080"/>
          </a:xfrm>
          <a:prstGeom prst="rect">
            <a:avLst/>
          </a:prstGeom>
          <a:noFill/>
          <a:ln w="36720">
            <a:solidFill>
              <a:srgbClr val="ff0000"/>
            </a:solidFill>
            <a:custDash>
              <a:ds d="100000" sp="100000"/>
            </a:custDash>
            <a:round/>
          </a:ln>
        </p:spPr>
        <p:style>
          <a:lnRef idx="0"/>
          <a:fillRef idx="0"/>
          <a:effectRef idx="0"/>
          <a:fontRef idx="minor"/>
        </p:style>
      </p:sp>
      <p:sp>
        <p:nvSpPr>
          <p:cNvPr id="439" name="TextShape 4"/>
          <p:cNvSpPr txBox="1"/>
          <p:nvPr/>
        </p:nvSpPr>
        <p:spPr>
          <a:xfrm>
            <a:off x="302040" y="2469240"/>
            <a:ext cx="1905840" cy="346320"/>
          </a:xfrm>
          <a:prstGeom prst="rect">
            <a:avLst/>
          </a:prstGeom>
          <a:noFill/>
          <a:ln>
            <a:noFill/>
          </a:ln>
        </p:spPr>
        <p:txBody>
          <a:bodyPr lIns="90000" rIns="90000" tIns="45000" bIns="45000"/>
          <a:p>
            <a:r>
              <a:rPr b="1" lang="en-US">
                <a:latin typeface="Arial"/>
              </a:rPr>
              <a:t>Frame1 Context</a:t>
            </a:r>
            <a:endParaRPr/>
          </a:p>
        </p:txBody>
      </p:sp>
      <p:sp>
        <p:nvSpPr>
          <p:cNvPr id="440" name="Line 5"/>
          <p:cNvSpPr/>
          <p:nvPr/>
        </p:nvSpPr>
        <p:spPr>
          <a:xfrm>
            <a:off x="2184120" y="2652480"/>
            <a:ext cx="1015200" cy="0"/>
          </a:xfrm>
          <a:prstGeom prst="line">
            <a:avLst/>
          </a:prstGeom>
          <a:ln w="36720">
            <a:solidFill>
              <a:srgbClr val="ff0000"/>
            </a:solidFill>
            <a:round/>
            <a:tailEnd len="med" type="triangle" w="med"/>
          </a:ln>
        </p:spPr>
      </p:sp>
      <p:sp>
        <p:nvSpPr>
          <p:cNvPr id="441" name="TextShape 6"/>
          <p:cNvSpPr txBox="1"/>
          <p:nvPr/>
        </p:nvSpPr>
        <p:spPr>
          <a:xfrm>
            <a:off x="1005480" y="4506840"/>
            <a:ext cx="6487920" cy="2394720"/>
          </a:xfrm>
          <a:prstGeom prst="rect">
            <a:avLst/>
          </a:prstGeom>
          <a:noFill/>
          <a:ln>
            <a:noFill/>
          </a:ln>
        </p:spPr>
        <p:txBody>
          <a:bodyPr lIns="90000" rIns="90000" tIns="45000" bIns="45000"/>
          <a:p>
            <a:r>
              <a:rPr lang="en-US">
                <a:latin typeface="Liberation Sans;Arial"/>
              </a:rPr>
              <a:t>&lt;</a:t>
            </a:r>
            <a:r>
              <a:rPr b="1" lang="en-US">
                <a:latin typeface="Arial"/>
              </a:rPr>
              <a:t>html</a:t>
            </a:r>
            <a:r>
              <a:rPr lang="en-US">
                <a:latin typeface="Arial"/>
              </a:rPr>
              <a:t>&gt;</a:t>
            </a:r>
            <a:endParaRPr/>
          </a:p>
          <a:p>
            <a:r>
              <a:rPr lang="en-US">
                <a:latin typeface="Liberation Sans;Arial"/>
              </a:rPr>
              <a:t>    </a:t>
            </a:r>
            <a:r>
              <a:rPr lang="en-US">
                <a:latin typeface="Liberation Sans;Arial"/>
              </a:rPr>
              <a:t>&lt;</a:t>
            </a:r>
            <a:r>
              <a:rPr b="1" lang="en-US">
                <a:latin typeface="Arial"/>
              </a:rPr>
              <a:t>body</a:t>
            </a:r>
            <a:r>
              <a:rPr lang="en-US">
                <a:latin typeface="Arial"/>
              </a:rPr>
              <a:t>&gt;</a:t>
            </a:r>
            <a:endParaRPr/>
          </a:p>
          <a:p>
            <a:r>
              <a:rPr lang="en-US">
                <a:latin typeface="Liberation Sans;Arial"/>
              </a:rPr>
              <a:t>        </a:t>
            </a:r>
            <a:r>
              <a:rPr lang="en-US">
                <a:latin typeface="Liberation Sans;Arial"/>
              </a:rPr>
              <a:t>&lt;</a:t>
            </a:r>
            <a:r>
              <a:rPr b="1" lang="en-US">
                <a:solidFill>
                  <a:srgbClr val="000066"/>
                </a:solidFill>
                <a:latin typeface="Arial"/>
              </a:rPr>
              <a:t>label</a:t>
            </a:r>
            <a:r>
              <a:rPr lang="en-US">
                <a:latin typeface="Arial"/>
              </a:rPr>
              <a:t> </a:t>
            </a:r>
            <a:r>
              <a:rPr lang="en-US">
                <a:solidFill>
                  <a:srgbClr val="000066"/>
                </a:solidFill>
                <a:latin typeface="Arial"/>
              </a:rPr>
              <a:t>for</a:t>
            </a:r>
            <a:r>
              <a:rPr lang="en-US">
                <a:solidFill>
                  <a:srgbClr val="66cc66"/>
                </a:solidFill>
                <a:latin typeface="Arial"/>
              </a:rPr>
              <a:t>=</a:t>
            </a:r>
            <a:r>
              <a:rPr lang="en-US">
                <a:solidFill>
                  <a:srgbClr val="ff0000"/>
                </a:solidFill>
                <a:latin typeface="Arial"/>
              </a:rPr>
              <a:t>"frame2"</a:t>
            </a:r>
            <a:r>
              <a:rPr lang="en-US">
                <a:latin typeface="Arial"/>
              </a:rPr>
              <a:t>&gt;frame2: &lt;</a:t>
            </a:r>
            <a:r>
              <a:rPr lang="en-US">
                <a:solidFill>
                  <a:srgbClr val="66cc66"/>
                </a:solidFill>
                <a:latin typeface="Arial"/>
              </a:rPr>
              <a:t>/</a:t>
            </a:r>
            <a:r>
              <a:rPr b="1" lang="en-US">
                <a:solidFill>
                  <a:srgbClr val="000066"/>
                </a:solidFill>
                <a:latin typeface="Arial"/>
              </a:rPr>
              <a:t>label</a:t>
            </a:r>
            <a:r>
              <a:rPr lang="en-US">
                <a:latin typeface="Arial"/>
              </a:rPr>
              <a:t>&gt;</a:t>
            </a:r>
            <a:endParaRPr/>
          </a:p>
          <a:p>
            <a:r>
              <a:rPr lang="en-US">
                <a:latin typeface="Liberation Sans;Arial"/>
              </a:rPr>
              <a:t>        </a:t>
            </a:r>
            <a:r>
              <a:rPr lang="en-US">
                <a:latin typeface="Liberation Sans;Arial"/>
              </a:rPr>
              <a:t>&lt;</a:t>
            </a:r>
            <a:r>
              <a:rPr b="1" lang="en-US">
                <a:latin typeface="Arial"/>
              </a:rPr>
              <a:t>iframe</a:t>
            </a:r>
            <a:r>
              <a:rPr lang="en-US">
                <a:latin typeface="Arial"/>
              </a:rPr>
              <a:t> </a:t>
            </a:r>
            <a:r>
              <a:rPr lang="en-US">
                <a:solidFill>
                  <a:srgbClr val="000066"/>
                </a:solidFill>
                <a:latin typeface="Arial"/>
              </a:rPr>
              <a:t>id</a:t>
            </a:r>
            <a:r>
              <a:rPr lang="en-US">
                <a:solidFill>
                  <a:srgbClr val="66cc66"/>
                </a:solidFill>
                <a:latin typeface="Arial"/>
              </a:rPr>
              <a:t>=</a:t>
            </a:r>
            <a:r>
              <a:rPr lang="en-US">
                <a:solidFill>
                  <a:srgbClr val="ff0000"/>
                </a:solidFill>
                <a:latin typeface="Arial"/>
              </a:rPr>
              <a:t>"frame2"</a:t>
            </a:r>
            <a:r>
              <a:rPr lang="en-US">
                <a:latin typeface="Arial"/>
              </a:rPr>
              <a:t> </a:t>
            </a:r>
            <a:r>
              <a:rPr lang="en-US">
                <a:solidFill>
                  <a:srgbClr val="000066"/>
                </a:solidFill>
                <a:latin typeface="Arial"/>
              </a:rPr>
              <a:t>src</a:t>
            </a:r>
            <a:r>
              <a:rPr lang="en-US">
                <a:solidFill>
                  <a:srgbClr val="66cc66"/>
                </a:solidFill>
                <a:latin typeface="Arial"/>
              </a:rPr>
              <a:t>=</a:t>
            </a:r>
            <a:r>
              <a:rPr lang="en-US">
                <a:solidFill>
                  <a:srgbClr val="ff0000"/>
                </a:solidFill>
                <a:latin typeface="Arial"/>
              </a:rPr>
              <a:t>"another_page.html"</a:t>
            </a:r>
            <a:r>
              <a:rPr lang="en-US">
                <a:latin typeface="Arial"/>
              </a:rPr>
              <a:t>&gt;&lt;</a:t>
            </a:r>
            <a:r>
              <a:rPr lang="en-US">
                <a:solidFill>
                  <a:srgbClr val="66cc66"/>
                </a:solidFill>
                <a:latin typeface="Arial"/>
              </a:rPr>
              <a:t>/</a:t>
            </a:r>
            <a:r>
              <a:rPr b="1" lang="en-US">
                <a:latin typeface="Arial"/>
              </a:rPr>
              <a:t>iframe</a:t>
            </a:r>
            <a:r>
              <a:rPr lang="en-US">
                <a:latin typeface="Arial"/>
              </a:rPr>
              <a:t>&gt;</a:t>
            </a:r>
            <a:endParaRPr/>
          </a:p>
          <a:p>
            <a:r>
              <a:rPr lang="en-US">
                <a:latin typeface="Liberation Sans;Arial"/>
              </a:rPr>
              <a:t>        </a:t>
            </a:r>
            <a:r>
              <a:rPr lang="en-US">
                <a:latin typeface="Liberation Sans;Arial"/>
              </a:rPr>
              <a:t>&lt;</a:t>
            </a:r>
            <a:r>
              <a:rPr b="1" lang="en-US">
                <a:latin typeface="Arial"/>
              </a:rPr>
              <a:t>br</a:t>
            </a:r>
            <a:r>
              <a:rPr lang="en-US">
                <a:solidFill>
                  <a:srgbClr val="66cc66"/>
                </a:solidFill>
                <a:latin typeface="Arial"/>
              </a:rPr>
              <a:t>/</a:t>
            </a:r>
            <a:r>
              <a:rPr lang="en-US">
                <a:latin typeface="Arial"/>
              </a:rPr>
              <a:t>&gt;&lt;</a:t>
            </a:r>
            <a:r>
              <a:rPr b="1" lang="en-US">
                <a:latin typeface="Arial"/>
              </a:rPr>
              <a:t>br</a:t>
            </a:r>
            <a:r>
              <a:rPr lang="en-US">
                <a:solidFill>
                  <a:srgbClr val="66cc66"/>
                </a:solidFill>
                <a:latin typeface="Arial"/>
              </a:rPr>
              <a:t>/</a:t>
            </a:r>
            <a:r>
              <a:rPr lang="en-US">
                <a:latin typeface="Arial"/>
              </a:rPr>
              <a:t>&gt;</a:t>
            </a:r>
            <a:endParaRPr/>
          </a:p>
          <a:p>
            <a:r>
              <a:rPr lang="en-US">
                <a:latin typeface="Liberation Sans;Arial"/>
              </a:rPr>
              <a:t>        </a:t>
            </a:r>
            <a:r>
              <a:rPr lang="en-US">
                <a:latin typeface="Liberation Sans;Arial"/>
              </a:rPr>
              <a:t>&lt;</a:t>
            </a:r>
            <a:r>
              <a:rPr b="1" lang="en-US">
                <a:solidFill>
                  <a:srgbClr val="000066"/>
                </a:solidFill>
                <a:latin typeface="Arial"/>
              </a:rPr>
              <a:t>label</a:t>
            </a:r>
            <a:r>
              <a:rPr lang="en-US">
                <a:latin typeface="Arial"/>
              </a:rPr>
              <a:t> </a:t>
            </a:r>
            <a:r>
              <a:rPr lang="en-US">
                <a:solidFill>
                  <a:srgbClr val="000066"/>
                </a:solidFill>
                <a:latin typeface="Arial"/>
              </a:rPr>
              <a:t>for</a:t>
            </a:r>
            <a:r>
              <a:rPr lang="en-US">
                <a:solidFill>
                  <a:srgbClr val="66cc66"/>
                </a:solidFill>
                <a:latin typeface="Arial"/>
              </a:rPr>
              <a:t>=</a:t>
            </a:r>
            <a:r>
              <a:rPr lang="en-US">
                <a:solidFill>
                  <a:srgbClr val="ff0000"/>
                </a:solidFill>
                <a:latin typeface="Arial"/>
              </a:rPr>
              <a:t>"i1"</a:t>
            </a:r>
            <a:r>
              <a:rPr lang="en-US">
                <a:latin typeface="Arial"/>
              </a:rPr>
              <a:t>&gt;i1: &lt;</a:t>
            </a:r>
            <a:r>
              <a:rPr lang="en-US">
                <a:solidFill>
                  <a:srgbClr val="66cc66"/>
                </a:solidFill>
                <a:latin typeface="Arial"/>
              </a:rPr>
              <a:t>/</a:t>
            </a:r>
            <a:r>
              <a:rPr b="1" lang="en-US">
                <a:solidFill>
                  <a:srgbClr val="000066"/>
                </a:solidFill>
                <a:latin typeface="Arial"/>
              </a:rPr>
              <a:t>label</a:t>
            </a:r>
            <a:r>
              <a:rPr lang="en-US">
                <a:latin typeface="Arial"/>
              </a:rPr>
              <a:t>&gt;</a:t>
            </a:r>
            <a:endParaRPr/>
          </a:p>
          <a:p>
            <a:r>
              <a:rPr lang="en-US">
                <a:latin typeface="Liberation Sans;Arial"/>
              </a:rPr>
              <a:t>        </a:t>
            </a:r>
            <a:r>
              <a:rPr lang="en-US">
                <a:latin typeface="Liberation Sans;Arial"/>
              </a:rPr>
              <a:t>&lt;</a:t>
            </a:r>
            <a:r>
              <a:rPr b="1" lang="en-US">
                <a:latin typeface="Arial"/>
              </a:rPr>
              <a:t>input</a:t>
            </a:r>
            <a:r>
              <a:rPr lang="en-US">
                <a:latin typeface="Arial"/>
              </a:rPr>
              <a:t> </a:t>
            </a:r>
            <a:r>
              <a:rPr lang="en-US">
                <a:solidFill>
                  <a:srgbClr val="000066"/>
                </a:solidFill>
                <a:latin typeface="Arial"/>
              </a:rPr>
              <a:t>type</a:t>
            </a:r>
            <a:r>
              <a:rPr lang="en-US">
                <a:solidFill>
                  <a:srgbClr val="66cc66"/>
                </a:solidFill>
                <a:latin typeface="Arial"/>
              </a:rPr>
              <a:t>=</a:t>
            </a:r>
            <a:r>
              <a:rPr lang="en-US">
                <a:solidFill>
                  <a:srgbClr val="ff0000"/>
                </a:solidFill>
                <a:latin typeface="Arial"/>
              </a:rPr>
              <a:t>"text"</a:t>
            </a:r>
            <a:r>
              <a:rPr lang="en-US">
                <a:latin typeface="Arial"/>
              </a:rPr>
              <a:t> </a:t>
            </a:r>
            <a:r>
              <a:rPr lang="en-US">
                <a:solidFill>
                  <a:srgbClr val="000066"/>
                </a:solidFill>
                <a:latin typeface="Arial"/>
              </a:rPr>
              <a:t>id</a:t>
            </a:r>
            <a:r>
              <a:rPr lang="en-US">
                <a:solidFill>
                  <a:srgbClr val="66cc66"/>
                </a:solidFill>
                <a:latin typeface="Arial"/>
              </a:rPr>
              <a:t>=</a:t>
            </a:r>
            <a:r>
              <a:rPr lang="en-US">
                <a:solidFill>
                  <a:srgbClr val="ff0000"/>
                </a:solidFill>
                <a:latin typeface="Arial"/>
              </a:rPr>
              <a:t>"i1"</a:t>
            </a:r>
            <a:r>
              <a:rPr lang="en-US">
                <a:latin typeface="Arial"/>
              </a:rPr>
              <a:t> </a:t>
            </a:r>
            <a:r>
              <a:rPr lang="en-US">
                <a:solidFill>
                  <a:srgbClr val="000066"/>
                </a:solidFill>
                <a:latin typeface="Arial"/>
              </a:rPr>
              <a:t>value</a:t>
            </a:r>
            <a:r>
              <a:rPr lang="en-US">
                <a:solidFill>
                  <a:srgbClr val="66cc66"/>
                </a:solidFill>
                <a:latin typeface="Arial"/>
              </a:rPr>
              <a:t>=</a:t>
            </a:r>
            <a:r>
              <a:rPr lang="en-US">
                <a:solidFill>
                  <a:srgbClr val="ff0000"/>
                </a:solidFill>
                <a:latin typeface="Arial"/>
              </a:rPr>
              <a:t>"my text input"</a:t>
            </a:r>
            <a:r>
              <a:rPr lang="en-US">
                <a:latin typeface="Arial"/>
              </a:rPr>
              <a:t>&gt;&lt;</a:t>
            </a:r>
            <a:r>
              <a:rPr lang="en-US">
                <a:solidFill>
                  <a:srgbClr val="66cc66"/>
                </a:solidFill>
                <a:latin typeface="Arial"/>
              </a:rPr>
              <a:t>/</a:t>
            </a:r>
            <a:r>
              <a:rPr b="1" lang="en-US">
                <a:latin typeface="Arial"/>
              </a:rPr>
              <a:t>input</a:t>
            </a:r>
            <a:r>
              <a:rPr lang="en-US">
                <a:latin typeface="Arial"/>
              </a:rPr>
              <a:t>&gt;</a:t>
            </a:r>
            <a:endParaRPr/>
          </a:p>
          <a:p>
            <a:r>
              <a:rPr lang="en-US">
                <a:latin typeface="Liberation Sans;Arial"/>
              </a:rPr>
              <a:t>    </a:t>
            </a:r>
            <a:r>
              <a:rPr lang="en-US">
                <a:latin typeface="Liberation Sans;Arial"/>
              </a:rPr>
              <a:t>&lt;</a:t>
            </a:r>
            <a:r>
              <a:rPr lang="en-US">
                <a:solidFill>
                  <a:srgbClr val="66cc66"/>
                </a:solidFill>
                <a:latin typeface="Liberation Sans;Arial"/>
              </a:rPr>
              <a:t>/</a:t>
            </a:r>
            <a:r>
              <a:rPr b="1" lang="en-US">
                <a:latin typeface="Arial"/>
              </a:rPr>
              <a:t>body</a:t>
            </a:r>
            <a:r>
              <a:rPr lang="en-US">
                <a:latin typeface="Arial"/>
              </a:rPr>
              <a:t>&gt;</a:t>
            </a:r>
            <a:endParaRPr/>
          </a:p>
          <a:p>
            <a:r>
              <a:rPr lang="en-US">
                <a:latin typeface="Liberation Sans;Arial"/>
              </a:rPr>
              <a:t>&lt;</a:t>
            </a:r>
            <a:r>
              <a:rPr lang="en-US">
                <a:solidFill>
                  <a:srgbClr val="66cc66"/>
                </a:solidFill>
                <a:latin typeface="Liberation Sans;Arial"/>
              </a:rPr>
              <a:t>/</a:t>
            </a:r>
            <a:r>
              <a:rPr b="1" lang="en-US">
                <a:latin typeface="Arial"/>
              </a:rPr>
              <a:t>html</a:t>
            </a:r>
            <a:r>
              <a:rPr lang="en-US">
                <a:latin typeface="Arial"/>
              </a:rPr>
              <a:t>&gt;</a:t>
            </a:r>
            <a:endParaRPr/>
          </a:p>
        </p:txBody>
      </p:sp>
      <p:sp>
        <p:nvSpPr>
          <p:cNvPr id="442" name="TextShape 7"/>
          <p:cNvSpPr txBox="1"/>
          <p:nvPr/>
        </p:nvSpPr>
        <p:spPr>
          <a:xfrm>
            <a:off x="1101960" y="5090400"/>
            <a:ext cx="180720" cy="430200"/>
          </a:xfrm>
          <a:prstGeom prst="rect">
            <a:avLst/>
          </a:prstGeom>
          <a:noFill/>
          <a:ln>
            <a:noFill/>
          </a:ln>
        </p:spPr>
      </p:sp>
      <p:sp>
        <p:nvSpPr>
          <p:cNvPr id="443" name="CustomShape 8"/>
          <p:cNvSpPr/>
          <p:nvPr/>
        </p:nvSpPr>
        <p:spPr>
          <a:xfrm>
            <a:off x="1553760" y="5052960"/>
            <a:ext cx="3930480" cy="274320"/>
          </a:xfrm>
          <a:prstGeom prst="rect">
            <a:avLst/>
          </a:prstGeom>
          <a:solidFill>
            <a:srgbClr val="ffffff">
              <a:alpha val="70000"/>
            </a:srgbClr>
          </a:solidFill>
          <a:ln>
            <a:noFill/>
          </a:ln>
        </p:spPr>
        <p:style>
          <a:lnRef idx="0"/>
          <a:fillRef idx="0"/>
          <a:effectRef idx="0"/>
          <a:fontRef idx="minor"/>
        </p:style>
      </p:sp>
      <p:sp>
        <p:nvSpPr>
          <p:cNvPr id="444" name="CustomShape 9"/>
          <p:cNvSpPr/>
          <p:nvPr/>
        </p:nvSpPr>
        <p:spPr>
          <a:xfrm>
            <a:off x="1553760" y="5606640"/>
            <a:ext cx="3930480" cy="452160"/>
          </a:xfrm>
          <a:prstGeom prst="rect">
            <a:avLst/>
          </a:prstGeom>
          <a:solidFill>
            <a:srgbClr val="ffffff">
              <a:alpha val="70000"/>
            </a:srgbClr>
          </a:solidFill>
          <a:ln>
            <a:noFill/>
          </a:ln>
        </p:spPr>
        <p:style>
          <a:lnRef idx="0"/>
          <a:fillRef idx="0"/>
          <a:effectRef idx="0"/>
          <a:fontRef idx="minor"/>
        </p:style>
      </p:sp>
      <p:sp>
        <p:nvSpPr>
          <p:cNvPr id="445" name="TextShape 10"/>
          <p:cNvSpPr txBox="1"/>
          <p:nvPr/>
        </p:nvSpPr>
        <p:spPr>
          <a:xfrm>
            <a:off x="6985800" y="3049200"/>
            <a:ext cx="3053520" cy="346320"/>
          </a:xfrm>
          <a:prstGeom prst="rect">
            <a:avLst/>
          </a:prstGeom>
          <a:noFill/>
          <a:ln>
            <a:noFill/>
          </a:ln>
        </p:spPr>
        <p:txBody>
          <a:bodyPr lIns="90000" rIns="90000" tIns="45000" bIns="45000"/>
          <a:p>
            <a:r>
              <a:rPr b="1" lang="en-US">
                <a:latin typeface="Arial"/>
              </a:rPr>
              <a:t>i1 input in Frame1 Context</a:t>
            </a:r>
            <a:endParaRPr/>
          </a:p>
        </p:txBody>
      </p:sp>
      <p:sp>
        <p:nvSpPr>
          <p:cNvPr id="446" name="Line 11"/>
          <p:cNvSpPr/>
          <p:nvPr/>
        </p:nvSpPr>
        <p:spPr>
          <a:xfrm flipH="1">
            <a:off x="5694480" y="3201120"/>
            <a:ext cx="1291320" cy="11520"/>
          </a:xfrm>
          <a:prstGeom prst="line">
            <a:avLst/>
          </a:prstGeom>
          <a:ln w="36720">
            <a:solidFill>
              <a:srgbClr val="ff0000"/>
            </a:solidFill>
            <a:round/>
            <a:tailEnd len="med" type="triangle" w="med"/>
          </a:ln>
        </p:spPr>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How do Iframes work</a:t>
            </a:r>
            <a:endParaRPr/>
          </a:p>
        </p:txBody>
      </p:sp>
      <p:pic>
        <p:nvPicPr>
          <p:cNvPr id="448" name="" descr=""/>
          <p:cNvPicPr/>
          <p:nvPr/>
        </p:nvPicPr>
        <p:blipFill>
          <a:blip r:embed="rId1"/>
          <a:stretch/>
        </p:blipFill>
        <p:spPr>
          <a:xfrm>
            <a:off x="3533040" y="1543680"/>
            <a:ext cx="2998800" cy="2572200"/>
          </a:xfrm>
          <a:prstGeom prst="rect">
            <a:avLst/>
          </a:prstGeom>
          <a:ln>
            <a:noFill/>
          </a:ln>
        </p:spPr>
      </p:pic>
      <p:sp>
        <p:nvSpPr>
          <p:cNvPr id="449" name="TextShape 2"/>
          <p:cNvSpPr txBox="1"/>
          <p:nvPr/>
        </p:nvSpPr>
        <p:spPr>
          <a:xfrm>
            <a:off x="1101960" y="5090400"/>
            <a:ext cx="180720" cy="430200"/>
          </a:xfrm>
          <a:prstGeom prst="rect">
            <a:avLst/>
          </a:prstGeom>
          <a:noFill/>
          <a:ln>
            <a:noFill/>
          </a:ln>
        </p:spPr>
      </p:sp>
      <p:sp>
        <p:nvSpPr>
          <p:cNvPr id="450" name="CustomShape 3"/>
          <p:cNvSpPr/>
          <p:nvPr/>
        </p:nvSpPr>
        <p:spPr>
          <a:xfrm>
            <a:off x="3747600" y="2103480"/>
            <a:ext cx="2285280" cy="731880"/>
          </a:xfrm>
          <a:prstGeom prst="rect">
            <a:avLst/>
          </a:prstGeom>
          <a:noFill/>
          <a:ln w="36720">
            <a:solidFill>
              <a:srgbClr val="ff0000"/>
            </a:solidFill>
            <a:custDash>
              <a:ds d="100000" sp="100000"/>
            </a:custDash>
            <a:round/>
          </a:ln>
        </p:spPr>
        <p:style>
          <a:lnRef idx="0"/>
          <a:fillRef idx="0"/>
          <a:effectRef idx="0"/>
          <a:fontRef idx="minor"/>
        </p:style>
      </p:sp>
      <p:sp>
        <p:nvSpPr>
          <p:cNvPr id="451" name="TextShape 4"/>
          <p:cNvSpPr txBox="1"/>
          <p:nvPr/>
        </p:nvSpPr>
        <p:spPr>
          <a:xfrm>
            <a:off x="302040" y="2469240"/>
            <a:ext cx="1905840" cy="346320"/>
          </a:xfrm>
          <a:prstGeom prst="rect">
            <a:avLst/>
          </a:prstGeom>
          <a:noFill/>
          <a:ln>
            <a:noFill/>
          </a:ln>
        </p:spPr>
        <p:txBody>
          <a:bodyPr lIns="90000" rIns="90000" tIns="45000" bIns="45000"/>
          <a:p>
            <a:r>
              <a:rPr b="1" lang="en-US">
                <a:latin typeface="Arial"/>
              </a:rPr>
              <a:t>Frame2 Context</a:t>
            </a:r>
            <a:endParaRPr/>
          </a:p>
        </p:txBody>
      </p:sp>
      <p:sp>
        <p:nvSpPr>
          <p:cNvPr id="452" name="Line 5"/>
          <p:cNvSpPr/>
          <p:nvPr/>
        </p:nvSpPr>
        <p:spPr>
          <a:xfrm>
            <a:off x="2184120" y="2652480"/>
            <a:ext cx="1015200" cy="0"/>
          </a:xfrm>
          <a:prstGeom prst="line">
            <a:avLst/>
          </a:prstGeom>
          <a:ln w="36720">
            <a:solidFill>
              <a:srgbClr val="ff0000"/>
            </a:solidFill>
            <a:round/>
            <a:tailEnd len="med" type="triangle" w="med"/>
          </a:ln>
        </p:spPr>
      </p:sp>
      <p:sp>
        <p:nvSpPr>
          <p:cNvPr id="453" name="TextShape 6"/>
          <p:cNvSpPr txBox="1"/>
          <p:nvPr/>
        </p:nvSpPr>
        <p:spPr>
          <a:xfrm>
            <a:off x="1005480" y="4506840"/>
            <a:ext cx="7071480" cy="1626480"/>
          </a:xfrm>
          <a:prstGeom prst="rect">
            <a:avLst/>
          </a:prstGeom>
          <a:noFill/>
          <a:ln>
            <a:noFill/>
          </a:ln>
        </p:spPr>
        <p:txBody>
          <a:bodyPr lIns="90000" rIns="90000" tIns="45000" bIns="45000"/>
          <a:p>
            <a:r>
              <a:rPr lang="en-US">
                <a:latin typeface="Liberation Sans;Arial"/>
              </a:rPr>
              <a:t>&lt;</a:t>
            </a:r>
            <a:r>
              <a:rPr b="1" lang="en-US">
                <a:latin typeface="Arial"/>
              </a:rPr>
              <a:t>html</a:t>
            </a:r>
            <a:r>
              <a:rPr lang="en-US">
                <a:latin typeface="Arial"/>
              </a:rPr>
              <a:t>&gt;</a:t>
            </a:r>
            <a:endParaRPr/>
          </a:p>
          <a:p>
            <a:r>
              <a:rPr lang="en-US">
                <a:latin typeface="Liberation Sans;Arial"/>
              </a:rPr>
              <a:t>    </a:t>
            </a:r>
            <a:r>
              <a:rPr lang="en-US">
                <a:latin typeface="Liberation Sans;Arial"/>
              </a:rPr>
              <a:t>&lt;</a:t>
            </a:r>
            <a:r>
              <a:rPr b="1" lang="en-US">
                <a:latin typeface="Arial"/>
              </a:rPr>
              <a:t>body</a:t>
            </a:r>
            <a:r>
              <a:rPr lang="en-US">
                <a:latin typeface="Arial"/>
              </a:rPr>
              <a:t>&gt;</a:t>
            </a:r>
            <a:endParaRPr/>
          </a:p>
          <a:p>
            <a:r>
              <a:rPr lang="en-US">
                <a:latin typeface="Liberation Sans;Arial"/>
              </a:rPr>
              <a:t>        </a:t>
            </a:r>
            <a:r>
              <a:rPr lang="en-US">
                <a:latin typeface="Liberation Sans;Arial"/>
              </a:rPr>
              <a:t>&lt;</a:t>
            </a:r>
            <a:r>
              <a:rPr b="1" lang="en-US">
                <a:solidFill>
                  <a:srgbClr val="000066"/>
                </a:solidFill>
                <a:latin typeface="Arial"/>
              </a:rPr>
              <a:t>label</a:t>
            </a:r>
            <a:r>
              <a:rPr lang="en-US">
                <a:latin typeface="Arial"/>
              </a:rPr>
              <a:t> </a:t>
            </a:r>
            <a:r>
              <a:rPr lang="en-US">
                <a:solidFill>
                  <a:srgbClr val="000066"/>
                </a:solidFill>
                <a:latin typeface="Arial"/>
              </a:rPr>
              <a:t>for</a:t>
            </a:r>
            <a:r>
              <a:rPr lang="en-US">
                <a:solidFill>
                  <a:srgbClr val="66cc66"/>
                </a:solidFill>
                <a:latin typeface="Arial"/>
              </a:rPr>
              <a:t>=</a:t>
            </a:r>
            <a:r>
              <a:rPr lang="en-US">
                <a:solidFill>
                  <a:srgbClr val="ff0000"/>
                </a:solidFill>
                <a:latin typeface="Arial"/>
              </a:rPr>
              <a:t>"i2"</a:t>
            </a:r>
            <a:r>
              <a:rPr lang="en-US">
                <a:latin typeface="Arial"/>
              </a:rPr>
              <a:t>&gt;i2: &lt;</a:t>
            </a:r>
            <a:r>
              <a:rPr lang="en-US">
                <a:solidFill>
                  <a:srgbClr val="66cc66"/>
                </a:solidFill>
                <a:latin typeface="Arial"/>
              </a:rPr>
              <a:t>/</a:t>
            </a:r>
            <a:r>
              <a:rPr b="1" lang="en-US">
                <a:solidFill>
                  <a:srgbClr val="000066"/>
                </a:solidFill>
                <a:latin typeface="Arial"/>
              </a:rPr>
              <a:t>label</a:t>
            </a:r>
            <a:r>
              <a:rPr lang="en-US">
                <a:latin typeface="Arial"/>
              </a:rPr>
              <a:t>&gt;</a:t>
            </a:r>
            <a:endParaRPr/>
          </a:p>
          <a:p>
            <a:r>
              <a:rPr lang="en-US">
                <a:latin typeface="Liberation Sans;Arial"/>
              </a:rPr>
              <a:t>        </a:t>
            </a:r>
            <a:r>
              <a:rPr lang="en-US">
                <a:latin typeface="Liberation Sans;Arial"/>
              </a:rPr>
              <a:t>&lt;</a:t>
            </a:r>
            <a:r>
              <a:rPr b="1" lang="en-US">
                <a:latin typeface="Arial"/>
              </a:rPr>
              <a:t>input</a:t>
            </a:r>
            <a:r>
              <a:rPr lang="en-US">
                <a:latin typeface="Arial"/>
              </a:rPr>
              <a:t> </a:t>
            </a:r>
            <a:r>
              <a:rPr lang="en-US">
                <a:solidFill>
                  <a:srgbClr val="000066"/>
                </a:solidFill>
                <a:latin typeface="Arial"/>
              </a:rPr>
              <a:t>type</a:t>
            </a:r>
            <a:r>
              <a:rPr lang="en-US">
                <a:solidFill>
                  <a:srgbClr val="66cc66"/>
                </a:solidFill>
                <a:latin typeface="Arial"/>
              </a:rPr>
              <a:t>=</a:t>
            </a:r>
            <a:r>
              <a:rPr lang="en-US">
                <a:solidFill>
                  <a:srgbClr val="ff0000"/>
                </a:solidFill>
                <a:latin typeface="Arial"/>
              </a:rPr>
              <a:t>"text"</a:t>
            </a:r>
            <a:r>
              <a:rPr lang="en-US">
                <a:latin typeface="Arial"/>
              </a:rPr>
              <a:t> </a:t>
            </a:r>
            <a:r>
              <a:rPr lang="en-US">
                <a:solidFill>
                  <a:srgbClr val="000066"/>
                </a:solidFill>
                <a:latin typeface="Arial"/>
              </a:rPr>
              <a:t>id</a:t>
            </a:r>
            <a:r>
              <a:rPr lang="en-US">
                <a:solidFill>
                  <a:srgbClr val="66cc66"/>
                </a:solidFill>
                <a:latin typeface="Arial"/>
              </a:rPr>
              <a:t>=</a:t>
            </a:r>
            <a:r>
              <a:rPr lang="en-US">
                <a:solidFill>
                  <a:srgbClr val="ff0000"/>
                </a:solidFill>
                <a:latin typeface="Arial"/>
              </a:rPr>
              <a:t>"i2"</a:t>
            </a:r>
            <a:r>
              <a:rPr lang="en-US">
                <a:latin typeface="Arial"/>
              </a:rPr>
              <a:t> </a:t>
            </a:r>
            <a:r>
              <a:rPr lang="en-US">
                <a:solidFill>
                  <a:srgbClr val="000066"/>
                </a:solidFill>
                <a:latin typeface="Arial"/>
              </a:rPr>
              <a:t>value</a:t>
            </a:r>
            <a:r>
              <a:rPr lang="en-US">
                <a:solidFill>
                  <a:srgbClr val="66cc66"/>
                </a:solidFill>
                <a:latin typeface="Arial"/>
              </a:rPr>
              <a:t>=</a:t>
            </a:r>
            <a:r>
              <a:rPr lang="en-US">
                <a:solidFill>
                  <a:srgbClr val="ff0000"/>
                </a:solidFill>
                <a:latin typeface="Arial"/>
              </a:rPr>
              <a:t>"my other text input"</a:t>
            </a:r>
            <a:r>
              <a:rPr lang="en-US">
                <a:latin typeface="Arial"/>
              </a:rPr>
              <a:t>&gt;&lt;</a:t>
            </a:r>
            <a:r>
              <a:rPr lang="en-US">
                <a:solidFill>
                  <a:srgbClr val="66cc66"/>
                </a:solidFill>
                <a:latin typeface="Arial"/>
              </a:rPr>
              <a:t>/</a:t>
            </a:r>
            <a:r>
              <a:rPr b="1" lang="en-US">
                <a:latin typeface="Arial"/>
              </a:rPr>
              <a:t>input</a:t>
            </a:r>
            <a:r>
              <a:rPr lang="en-US">
                <a:latin typeface="Arial"/>
              </a:rPr>
              <a:t>&gt;</a:t>
            </a:r>
            <a:endParaRPr/>
          </a:p>
          <a:p>
            <a:r>
              <a:rPr lang="en-US">
                <a:latin typeface="Liberation Sans;Arial"/>
              </a:rPr>
              <a:t>    </a:t>
            </a:r>
            <a:r>
              <a:rPr lang="en-US">
                <a:latin typeface="Liberation Sans;Arial"/>
              </a:rPr>
              <a:t>&lt;</a:t>
            </a:r>
            <a:r>
              <a:rPr lang="en-US">
                <a:solidFill>
                  <a:srgbClr val="66cc66"/>
                </a:solidFill>
                <a:latin typeface="Liberation Sans;Arial"/>
              </a:rPr>
              <a:t>/</a:t>
            </a:r>
            <a:r>
              <a:rPr b="1" lang="en-US">
                <a:latin typeface="Arial"/>
              </a:rPr>
              <a:t>body</a:t>
            </a:r>
            <a:r>
              <a:rPr lang="en-US">
                <a:latin typeface="Arial"/>
              </a:rPr>
              <a:t>&gt;</a:t>
            </a:r>
            <a:endParaRPr/>
          </a:p>
          <a:p>
            <a:r>
              <a:rPr lang="en-US">
                <a:latin typeface="Liberation Sans;Arial"/>
              </a:rPr>
              <a:t>&lt;</a:t>
            </a:r>
            <a:r>
              <a:rPr lang="en-US">
                <a:solidFill>
                  <a:srgbClr val="66cc66"/>
                </a:solidFill>
                <a:latin typeface="Liberation Sans;Arial"/>
              </a:rPr>
              <a:t>/</a:t>
            </a:r>
            <a:r>
              <a:rPr b="1" lang="en-US">
                <a:latin typeface="Arial"/>
              </a:rPr>
              <a:t>html</a:t>
            </a:r>
            <a:r>
              <a:rPr lang="en-US">
                <a:latin typeface="Arial"/>
              </a:rPr>
              <a:t>&gt;</a:t>
            </a:r>
            <a:endParaRPr/>
          </a:p>
        </p:txBody>
      </p:sp>
      <p:sp>
        <p:nvSpPr>
          <p:cNvPr id="454" name="TextShape 7"/>
          <p:cNvSpPr txBox="1"/>
          <p:nvPr/>
        </p:nvSpPr>
        <p:spPr>
          <a:xfrm>
            <a:off x="1101960" y="5090400"/>
            <a:ext cx="180720" cy="430200"/>
          </a:xfrm>
          <a:prstGeom prst="rect">
            <a:avLst/>
          </a:prstGeom>
          <a:noFill/>
          <a:ln>
            <a:noFill/>
          </a:ln>
        </p:spPr>
      </p:sp>
      <p:sp>
        <p:nvSpPr>
          <p:cNvPr id="455" name="Line 8"/>
          <p:cNvSpPr/>
          <p:nvPr/>
        </p:nvSpPr>
        <p:spPr>
          <a:xfrm flipH="1">
            <a:off x="5685120" y="2420280"/>
            <a:ext cx="1015200" cy="0"/>
          </a:xfrm>
          <a:prstGeom prst="line">
            <a:avLst/>
          </a:prstGeom>
          <a:ln w="36720">
            <a:solidFill>
              <a:srgbClr val="ff0000"/>
            </a:solidFill>
            <a:round/>
            <a:tailEnd len="med" type="triangle" w="med"/>
          </a:ln>
        </p:spPr>
      </p:sp>
      <p:sp>
        <p:nvSpPr>
          <p:cNvPr id="456" name="TextShape 9"/>
          <p:cNvSpPr txBox="1"/>
          <p:nvPr/>
        </p:nvSpPr>
        <p:spPr>
          <a:xfrm>
            <a:off x="6769800" y="2256840"/>
            <a:ext cx="3053520" cy="346320"/>
          </a:xfrm>
          <a:prstGeom prst="rect">
            <a:avLst/>
          </a:prstGeom>
          <a:noFill/>
          <a:ln>
            <a:noFill/>
          </a:ln>
        </p:spPr>
        <p:txBody>
          <a:bodyPr lIns="90000" rIns="90000" tIns="45000" bIns="45000"/>
          <a:p>
            <a:r>
              <a:rPr b="1" lang="en-US">
                <a:latin typeface="Arial"/>
              </a:rPr>
              <a:t>i2 input in Frame2 Context</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for i0</a:t>
            </a:r>
            <a:endParaRPr/>
          </a:p>
        </p:txBody>
      </p:sp>
      <p:pic>
        <p:nvPicPr>
          <p:cNvPr id="458" name="" descr=""/>
          <p:cNvPicPr/>
          <p:nvPr/>
        </p:nvPicPr>
        <p:blipFill>
          <a:blip r:embed="rId1"/>
          <a:stretch/>
        </p:blipFill>
        <p:spPr>
          <a:xfrm>
            <a:off x="6196320" y="1543680"/>
            <a:ext cx="2998800" cy="2572200"/>
          </a:xfrm>
          <a:prstGeom prst="rect">
            <a:avLst/>
          </a:prstGeom>
          <a:ln>
            <a:noFill/>
          </a:ln>
        </p:spPr>
      </p:pic>
      <p:sp>
        <p:nvSpPr>
          <p:cNvPr id="459" name="TextShape 2"/>
          <p:cNvSpPr txBox="1"/>
          <p:nvPr/>
        </p:nvSpPr>
        <p:spPr>
          <a:xfrm>
            <a:off x="1101960" y="5090400"/>
            <a:ext cx="180720" cy="430200"/>
          </a:xfrm>
          <a:prstGeom prst="rect">
            <a:avLst/>
          </a:prstGeom>
          <a:noFill/>
          <a:ln>
            <a:noFill/>
          </a:ln>
        </p:spPr>
      </p:sp>
      <p:sp>
        <p:nvSpPr>
          <p:cNvPr id="460" name="TextShape 3"/>
          <p:cNvSpPr txBox="1"/>
          <p:nvPr/>
        </p:nvSpPr>
        <p:spPr>
          <a:xfrm>
            <a:off x="1101960" y="5090400"/>
            <a:ext cx="180720" cy="430200"/>
          </a:xfrm>
          <a:prstGeom prst="rect">
            <a:avLst/>
          </a:prstGeom>
          <a:noFill/>
          <a:ln>
            <a:noFill/>
          </a:ln>
        </p:spPr>
      </p:sp>
      <p:sp>
        <p:nvSpPr>
          <p:cNvPr id="461" name="TextShape 4"/>
          <p:cNvSpPr txBox="1"/>
          <p:nvPr/>
        </p:nvSpPr>
        <p:spPr>
          <a:xfrm>
            <a:off x="584280" y="1661040"/>
            <a:ext cx="4061160" cy="495504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BasePageWidget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t>
            </a:r>
            <a:r>
              <a:rPr lang="en-US">
                <a:solidFill>
                  <a:srgbClr val="0000cd"/>
                </a:solidFill>
                <a:latin typeface="Arial"/>
              </a:rPr>
              <a:t>__init__</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locator</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a:p>
            <a:r>
              <a:rPr lang="en-US">
                <a:solidFill>
                  <a:srgbClr val="000000"/>
                </a:solidFill>
                <a:latin typeface="Liberation Sans;Arial"/>
              </a:rPr>
              <a:t>    </a:t>
            </a:r>
            <a:r>
              <a:rPr i="1" lang="en-US">
                <a:solidFill>
                  <a:srgbClr val="808080"/>
                </a:solidFill>
                <a:latin typeface="Liberation Sans;Arial"/>
              </a:rPr>
              <a:t># getter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ff7700"/>
                </a:solidFill>
                <a:latin typeface="Liberation Sans;Arial"/>
              </a:rPr>
              <a:t>return</a:t>
            </a:r>
            <a:r>
              <a:rPr lang="en-US">
                <a:solidFill>
                  <a:srgbClr val="000000"/>
                </a:solidFill>
                <a:latin typeface="Arial"/>
              </a:rPr>
              <a:t> e.</a:t>
            </a:r>
            <a:r>
              <a:rPr lang="en-US">
                <a:solidFill>
                  <a:srgbClr val="000000"/>
                </a:solidFill>
                <a:latin typeface="Arial"/>
              </a:rPr>
              <a:t>get_attribute</a:t>
            </a:r>
            <a:r>
              <a:rPr lang="en-US">
                <a:solidFill>
                  <a:srgbClr val="66cc66"/>
                </a:solidFill>
                <a:latin typeface="Arial"/>
              </a:rPr>
              <a:t>(</a:t>
            </a:r>
            <a:r>
              <a:rPr lang="en-US">
                <a:solidFill>
                  <a:srgbClr val="483d8b"/>
                </a:solidFill>
                <a:latin typeface="Arial"/>
              </a:rPr>
              <a:t>'value'</a:t>
            </a:r>
            <a:r>
              <a:rPr lang="en-US">
                <a:solidFill>
                  <a:srgbClr val="66cc66"/>
                </a:solidFill>
                <a:latin typeface="Arial"/>
              </a:rPr>
              <a:t>)</a:t>
            </a:r>
            <a:r>
              <a:rPr lang="en-US">
                <a:solidFill>
                  <a:srgbClr val="000000"/>
                </a:solidFill>
                <a:latin typeface="Arial"/>
              </a:rPr>
              <a:t>    </a:t>
            </a:r>
            <a:endParaRPr/>
          </a:p>
          <a:p>
            <a:endParaRPr/>
          </a:p>
          <a:p>
            <a:r>
              <a:rPr lang="en-US">
                <a:solidFill>
                  <a:srgbClr val="000000"/>
                </a:solidFill>
                <a:latin typeface="Liberation Sans;Arial"/>
              </a:rPr>
              <a:t>    </a:t>
            </a:r>
            <a:r>
              <a:rPr i="1" lang="en-US">
                <a:solidFill>
                  <a:srgbClr val="808080"/>
                </a:solidFill>
                <a:latin typeface="Liberation Sans;Arial"/>
              </a:rPr>
              <a:t># setter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clear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send_keys</a:t>
            </a:r>
            <a:r>
              <a:rPr lang="en-US">
                <a:solidFill>
                  <a:srgbClr val="66cc66"/>
                </a:solidFill>
                <a:latin typeface="Liberation Sans;Arial"/>
              </a:rPr>
              <a:t>(</a:t>
            </a:r>
            <a:r>
              <a:rPr lang="en-US">
                <a:solidFill>
                  <a:srgbClr val="000000"/>
                </a:solidFill>
                <a:latin typeface="Liberation Sans;Arial"/>
              </a:rPr>
              <a:t>text</a:t>
            </a:r>
            <a:r>
              <a:rPr lang="en-US">
                <a:solidFill>
                  <a:srgbClr val="66cc66"/>
                </a:solidFill>
                <a:latin typeface="Liberation Sans;Arial"/>
              </a:rPr>
              <a:t>)</a:t>
            </a:r>
            <a:endParaRPr/>
          </a:p>
          <a:p>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append</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send_keys</a:t>
            </a:r>
            <a:r>
              <a:rPr lang="en-US">
                <a:solidFill>
                  <a:srgbClr val="66cc66"/>
                </a:solidFill>
                <a:latin typeface="Liberation Sans;Arial"/>
              </a:rPr>
              <a:t>(</a:t>
            </a:r>
            <a:r>
              <a:rPr lang="en-US">
                <a:solidFill>
                  <a:srgbClr val="000000"/>
                </a:solidFill>
                <a:latin typeface="Liberation Sans;Arial"/>
              </a:rPr>
              <a:t>text</a:t>
            </a:r>
            <a:r>
              <a:rPr lang="en-US">
                <a:solidFill>
                  <a:srgbClr val="66cc66"/>
                </a:solidFill>
                <a:latin typeface="Liberation Sans;Arial"/>
              </a:rPr>
              <a:t>)</a:t>
            </a:r>
            <a:endParaRPr/>
          </a:p>
          <a:p>
            <a:endParaRPr/>
          </a:p>
        </p:txBody>
      </p:sp>
      <p:sp>
        <p:nvSpPr>
          <p:cNvPr id="462" name="TextShape 5"/>
          <p:cNvSpPr txBox="1"/>
          <p:nvPr/>
        </p:nvSpPr>
        <p:spPr>
          <a:xfrm>
            <a:off x="6764040" y="5415840"/>
            <a:ext cx="1869480" cy="346320"/>
          </a:xfrm>
          <a:prstGeom prst="rect">
            <a:avLst/>
          </a:prstGeom>
          <a:noFill/>
          <a:ln>
            <a:noFill/>
          </a:ln>
        </p:spPr>
        <p:txBody>
          <a:bodyPr lIns="90000" rIns="90000" tIns="45000" bIns="45000"/>
          <a:p>
            <a:r>
              <a:rPr b="1" lang="en-US">
                <a:latin typeface="Arial"/>
              </a:rPr>
              <a:t>Default Context</a:t>
            </a:r>
            <a:endParaRPr/>
          </a:p>
        </p:txBody>
      </p:sp>
      <p:sp>
        <p:nvSpPr>
          <p:cNvPr id="463" name="Line 6"/>
          <p:cNvSpPr/>
          <p:nvPr/>
        </p:nvSpPr>
        <p:spPr>
          <a:xfrm flipV="1">
            <a:off x="7710480" y="4357080"/>
            <a:ext cx="0" cy="1025640"/>
          </a:xfrm>
          <a:prstGeom prst="line">
            <a:avLst/>
          </a:prstGeom>
          <a:ln w="36720">
            <a:solidFill>
              <a:srgbClr val="ff0000"/>
            </a:solidFill>
            <a:round/>
            <a:tailEnd len="med" type="triangle" w="med"/>
          </a:ln>
        </p:spPr>
      </p:sp>
      <p:sp>
        <p:nvSpPr>
          <p:cNvPr id="464" name="CustomShape 7"/>
          <p:cNvSpPr/>
          <p:nvPr/>
        </p:nvSpPr>
        <p:spPr>
          <a:xfrm>
            <a:off x="6045120" y="1493280"/>
            <a:ext cx="3290760" cy="271404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for i1</a:t>
            </a:r>
            <a:endParaRPr/>
          </a:p>
        </p:txBody>
      </p:sp>
      <p:pic>
        <p:nvPicPr>
          <p:cNvPr id="466" name="" descr=""/>
          <p:cNvPicPr/>
          <p:nvPr/>
        </p:nvPicPr>
        <p:blipFill>
          <a:blip r:embed="rId1"/>
          <a:stretch/>
        </p:blipFill>
        <p:spPr>
          <a:xfrm>
            <a:off x="6196320" y="1543680"/>
            <a:ext cx="2998800" cy="2572200"/>
          </a:xfrm>
          <a:prstGeom prst="rect">
            <a:avLst/>
          </a:prstGeom>
          <a:ln>
            <a:noFill/>
          </a:ln>
        </p:spPr>
      </p:pic>
      <p:sp>
        <p:nvSpPr>
          <p:cNvPr id="467" name="TextShape 2"/>
          <p:cNvSpPr txBox="1"/>
          <p:nvPr/>
        </p:nvSpPr>
        <p:spPr>
          <a:xfrm>
            <a:off x="1101960" y="5090400"/>
            <a:ext cx="180720" cy="430200"/>
          </a:xfrm>
          <a:prstGeom prst="rect">
            <a:avLst/>
          </a:prstGeom>
          <a:noFill/>
          <a:ln>
            <a:noFill/>
          </a:ln>
        </p:spPr>
      </p:sp>
      <p:sp>
        <p:nvSpPr>
          <p:cNvPr id="468" name="TextShape 3"/>
          <p:cNvSpPr txBox="1"/>
          <p:nvPr/>
        </p:nvSpPr>
        <p:spPr>
          <a:xfrm>
            <a:off x="1101960" y="5090400"/>
            <a:ext cx="180720" cy="430200"/>
          </a:xfrm>
          <a:prstGeom prst="rect">
            <a:avLst/>
          </a:prstGeom>
          <a:noFill/>
          <a:ln>
            <a:noFill/>
          </a:ln>
        </p:spPr>
      </p:sp>
      <p:sp>
        <p:nvSpPr>
          <p:cNvPr id="469" name="CustomShape 4"/>
          <p:cNvSpPr/>
          <p:nvPr/>
        </p:nvSpPr>
        <p:spPr>
          <a:xfrm>
            <a:off x="1096920" y="4229640"/>
            <a:ext cx="4113360" cy="548640"/>
          </a:xfrm>
          <a:prstGeom prst="rect">
            <a:avLst/>
          </a:prstGeom>
          <a:solidFill>
            <a:srgbClr val="ffff00"/>
          </a:solidFill>
          <a:ln>
            <a:noFill/>
          </a:ln>
        </p:spPr>
        <p:style>
          <a:lnRef idx="0"/>
          <a:fillRef idx="0"/>
          <a:effectRef idx="0"/>
          <a:fontRef idx="minor"/>
        </p:style>
      </p:sp>
      <p:sp>
        <p:nvSpPr>
          <p:cNvPr id="470" name="CustomShape 5"/>
          <p:cNvSpPr/>
          <p:nvPr/>
        </p:nvSpPr>
        <p:spPr>
          <a:xfrm>
            <a:off x="1096920" y="5526000"/>
            <a:ext cx="4365000" cy="326160"/>
          </a:xfrm>
          <a:prstGeom prst="rect">
            <a:avLst/>
          </a:prstGeom>
          <a:solidFill>
            <a:srgbClr val="ffff00"/>
          </a:solidFill>
          <a:ln>
            <a:noFill/>
          </a:ln>
        </p:spPr>
        <p:style>
          <a:lnRef idx="0"/>
          <a:fillRef idx="0"/>
          <a:effectRef idx="0"/>
          <a:fontRef idx="minor"/>
        </p:style>
      </p:sp>
      <p:sp>
        <p:nvSpPr>
          <p:cNvPr id="471" name="TextShape 6"/>
          <p:cNvSpPr txBox="1"/>
          <p:nvPr/>
        </p:nvSpPr>
        <p:spPr>
          <a:xfrm>
            <a:off x="584280" y="1661040"/>
            <a:ext cx="4888080" cy="521100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Text1Frame</a:t>
            </a:r>
            <a:r>
              <a:rPr lang="en-US">
                <a:solidFill>
                  <a:srgbClr val="66cc66"/>
                </a:solidFill>
                <a:latin typeface="Arial"/>
              </a:rPr>
              <a:t>(</a:t>
            </a:r>
            <a:r>
              <a:rPr lang="en-US">
                <a:solidFill>
                  <a:srgbClr val="000000"/>
                </a:solidFill>
                <a:latin typeface="Arial"/>
              </a:rPr>
              <a:t>BasePageWidget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t>
            </a:r>
            <a:r>
              <a:rPr lang="en-US">
                <a:solidFill>
                  <a:srgbClr val="0000cd"/>
                </a:solidFill>
                <a:latin typeface="Arial"/>
              </a:rPr>
              <a:t>__init__</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locator</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a:p>
            <a:r>
              <a:rPr lang="en-US">
                <a:solidFill>
                  <a:srgbClr val="000000"/>
                </a:solidFill>
                <a:latin typeface="Liberation Sans;Arial"/>
              </a:rPr>
              <a:t>    </a:t>
            </a:r>
            <a:r>
              <a:rPr i="1" lang="en-US">
                <a:solidFill>
                  <a:srgbClr val="808080"/>
                </a:solidFill>
                <a:latin typeface="Liberation Sans;Arial"/>
              </a:rPr>
              <a:t># getter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a:p>
            <a:r>
              <a:rPr lang="en-US">
                <a:solidFill>
                  <a:srgbClr val="000000"/>
                </a:solidFill>
                <a:latin typeface="Liberation Sans;Arial"/>
              </a:rPr>
              <a:t>    </a:t>
            </a:r>
            <a:r>
              <a:rPr i="1" lang="en-US">
                <a:solidFill>
                  <a:srgbClr val="808080"/>
                </a:solidFill>
                <a:latin typeface="Liberation Sans;Arial"/>
              </a:rPr>
              <a:t># setter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frame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#frame1'</a:t>
            </a:r>
            <a:r>
              <a:rPr lang="en-US">
                <a:solidFill>
                  <a:srgbClr val="66cc66"/>
                </a:solidFill>
                <a:latin typeface="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._browser.</a:t>
            </a:r>
            <a:r>
              <a:rPr lang="en-US">
                <a:solidFill>
                  <a:srgbClr val="000000"/>
                </a:solidFill>
                <a:latin typeface="Liberation Sans;Arial"/>
              </a:rPr>
              <a:t>switch_to_frame</a:t>
            </a:r>
            <a:r>
              <a:rPr lang="en-US">
                <a:solidFill>
                  <a:srgbClr val="66cc66"/>
                </a:solidFill>
                <a:latin typeface="Liberation Sans;Arial"/>
              </a:rPr>
              <a:t>(</a:t>
            </a:r>
            <a:r>
              <a:rPr lang="en-US">
                <a:solidFill>
                  <a:srgbClr val="000000"/>
                </a:solidFill>
                <a:latin typeface="Liberation Sans;Arial"/>
              </a:rPr>
              <a:t>frame</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clear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send_keys</a:t>
            </a:r>
            <a:r>
              <a:rPr lang="en-US">
                <a:solidFill>
                  <a:srgbClr val="66cc66"/>
                </a:solidFill>
                <a:latin typeface="Liberation Sans;Arial"/>
              </a:rPr>
              <a:t>(</a:t>
            </a:r>
            <a:r>
              <a:rPr lang="en-US">
                <a:solidFill>
                  <a:srgbClr val="000000"/>
                </a:solidFill>
                <a:latin typeface="Liberation Sans;Arial"/>
              </a:rPr>
              <a:t>text</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._browser.</a:t>
            </a:r>
            <a:r>
              <a:rPr lang="en-US">
                <a:solidFill>
                  <a:srgbClr val="000000"/>
                </a:solidFill>
                <a:latin typeface="Liberation Sans;Arial"/>
              </a:rPr>
              <a:t>switch_to_default_content</a:t>
            </a:r>
            <a:r>
              <a:rPr lang="en-US">
                <a:solidFill>
                  <a:srgbClr val="66cc66"/>
                </a:solidFill>
                <a:latin typeface="Liberation Sans;Arial"/>
              </a:rPr>
              <a:t>()</a:t>
            </a:r>
            <a:endParaRPr/>
          </a:p>
          <a:p>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append</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p:txBody>
      </p:sp>
      <p:sp>
        <p:nvSpPr>
          <p:cNvPr id="472" name="TextShape 7"/>
          <p:cNvSpPr txBox="1"/>
          <p:nvPr/>
        </p:nvSpPr>
        <p:spPr>
          <a:xfrm>
            <a:off x="6764040" y="5415840"/>
            <a:ext cx="1905840" cy="346320"/>
          </a:xfrm>
          <a:prstGeom prst="rect">
            <a:avLst/>
          </a:prstGeom>
          <a:noFill/>
          <a:ln>
            <a:noFill/>
          </a:ln>
        </p:spPr>
        <p:txBody>
          <a:bodyPr lIns="90000" rIns="90000" tIns="45000" bIns="45000"/>
          <a:p>
            <a:r>
              <a:rPr b="1" lang="en-US">
                <a:latin typeface="Arial"/>
              </a:rPr>
              <a:t>Frame1 Context</a:t>
            </a:r>
            <a:endParaRPr/>
          </a:p>
        </p:txBody>
      </p:sp>
      <p:sp>
        <p:nvSpPr>
          <p:cNvPr id="473" name="Line 8"/>
          <p:cNvSpPr/>
          <p:nvPr/>
        </p:nvSpPr>
        <p:spPr>
          <a:xfrm flipV="1">
            <a:off x="7710480" y="3658320"/>
            <a:ext cx="0" cy="1724040"/>
          </a:xfrm>
          <a:prstGeom prst="line">
            <a:avLst/>
          </a:prstGeom>
          <a:ln w="36720">
            <a:solidFill>
              <a:srgbClr val="ff0000"/>
            </a:solidFill>
            <a:round/>
            <a:tailEnd len="med" type="triangle" w="med"/>
          </a:ln>
        </p:spPr>
      </p:sp>
      <p:sp>
        <p:nvSpPr>
          <p:cNvPr id="474" name="CustomShape 9"/>
          <p:cNvSpPr/>
          <p:nvPr/>
        </p:nvSpPr>
        <p:spPr>
          <a:xfrm>
            <a:off x="6319440" y="1819800"/>
            <a:ext cx="2756160" cy="174708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HUBzero History</a:t>
            </a:r>
            <a:endParaRPr/>
          </a:p>
        </p:txBody>
      </p:sp>
      <p:pic>
        <p:nvPicPr>
          <p:cNvPr id="133" name="" descr=""/>
          <p:cNvPicPr/>
          <p:nvPr/>
        </p:nvPicPr>
        <p:blipFill>
          <a:blip r:embed="rId1"/>
          <a:stretch/>
        </p:blipFill>
        <p:spPr>
          <a:xfrm>
            <a:off x="1542600" y="2012040"/>
            <a:ext cx="1552680" cy="996840"/>
          </a:xfrm>
          <a:prstGeom prst="rect">
            <a:avLst/>
          </a:prstGeom>
          <a:ln>
            <a:noFill/>
          </a:ln>
        </p:spPr>
      </p:pic>
      <p:pic>
        <p:nvPicPr>
          <p:cNvPr id="134" name="" descr=""/>
          <p:cNvPicPr/>
          <p:nvPr/>
        </p:nvPicPr>
        <p:blipFill>
          <a:blip r:embed="rId2"/>
          <a:stretch/>
        </p:blipFill>
        <p:spPr>
          <a:xfrm>
            <a:off x="2768760" y="2679840"/>
            <a:ext cx="406080" cy="486000"/>
          </a:xfrm>
          <a:prstGeom prst="rect">
            <a:avLst/>
          </a:prstGeom>
          <a:ln>
            <a:noFill/>
          </a:ln>
        </p:spPr>
      </p:pic>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for i2</a:t>
            </a:r>
            <a:endParaRPr/>
          </a:p>
        </p:txBody>
      </p:sp>
      <p:pic>
        <p:nvPicPr>
          <p:cNvPr id="476" name="" descr=""/>
          <p:cNvPicPr/>
          <p:nvPr/>
        </p:nvPicPr>
        <p:blipFill>
          <a:blip r:embed="rId1"/>
          <a:stretch/>
        </p:blipFill>
        <p:spPr>
          <a:xfrm>
            <a:off x="6196320" y="1543680"/>
            <a:ext cx="2998800" cy="2572200"/>
          </a:xfrm>
          <a:prstGeom prst="rect">
            <a:avLst/>
          </a:prstGeom>
          <a:ln>
            <a:noFill/>
          </a:ln>
        </p:spPr>
      </p:pic>
      <p:sp>
        <p:nvSpPr>
          <p:cNvPr id="477" name="TextShape 2"/>
          <p:cNvSpPr txBox="1"/>
          <p:nvPr/>
        </p:nvSpPr>
        <p:spPr>
          <a:xfrm>
            <a:off x="1101960" y="5090400"/>
            <a:ext cx="180720" cy="430200"/>
          </a:xfrm>
          <a:prstGeom prst="rect">
            <a:avLst/>
          </a:prstGeom>
          <a:noFill/>
          <a:ln>
            <a:noFill/>
          </a:ln>
        </p:spPr>
      </p:sp>
      <p:sp>
        <p:nvSpPr>
          <p:cNvPr id="478" name="TextShape 3"/>
          <p:cNvSpPr txBox="1"/>
          <p:nvPr/>
        </p:nvSpPr>
        <p:spPr>
          <a:xfrm>
            <a:off x="1101960" y="5090400"/>
            <a:ext cx="180720" cy="430200"/>
          </a:xfrm>
          <a:prstGeom prst="rect">
            <a:avLst/>
          </a:prstGeom>
          <a:noFill/>
          <a:ln>
            <a:noFill/>
          </a:ln>
        </p:spPr>
      </p:sp>
      <p:sp>
        <p:nvSpPr>
          <p:cNvPr id="479" name="CustomShape 4"/>
          <p:cNvSpPr/>
          <p:nvPr/>
        </p:nvSpPr>
        <p:spPr>
          <a:xfrm>
            <a:off x="1096920" y="4229640"/>
            <a:ext cx="4113360" cy="1075320"/>
          </a:xfrm>
          <a:prstGeom prst="rect">
            <a:avLst/>
          </a:prstGeom>
          <a:solidFill>
            <a:srgbClr val="ffff00"/>
          </a:solidFill>
          <a:ln>
            <a:noFill/>
          </a:ln>
        </p:spPr>
        <p:style>
          <a:lnRef idx="0"/>
          <a:fillRef idx="0"/>
          <a:effectRef idx="0"/>
          <a:fontRef idx="minor"/>
        </p:style>
      </p:sp>
      <p:sp>
        <p:nvSpPr>
          <p:cNvPr id="480" name="CustomShape 5"/>
          <p:cNvSpPr/>
          <p:nvPr/>
        </p:nvSpPr>
        <p:spPr>
          <a:xfrm>
            <a:off x="1096920" y="6066000"/>
            <a:ext cx="4365000" cy="280800"/>
          </a:xfrm>
          <a:prstGeom prst="rect">
            <a:avLst/>
          </a:prstGeom>
          <a:solidFill>
            <a:srgbClr val="ffff00"/>
          </a:solidFill>
          <a:ln>
            <a:noFill/>
          </a:ln>
        </p:spPr>
        <p:style>
          <a:lnRef idx="0"/>
          <a:fillRef idx="0"/>
          <a:effectRef idx="0"/>
          <a:fontRef idx="minor"/>
        </p:style>
      </p:sp>
      <p:sp>
        <p:nvSpPr>
          <p:cNvPr id="481" name="TextShape 6"/>
          <p:cNvSpPr txBox="1"/>
          <p:nvPr/>
        </p:nvSpPr>
        <p:spPr>
          <a:xfrm>
            <a:off x="584280" y="1661040"/>
            <a:ext cx="4888080" cy="572328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Text2Frame</a:t>
            </a:r>
            <a:r>
              <a:rPr lang="en-US">
                <a:solidFill>
                  <a:srgbClr val="66cc66"/>
                </a:solidFill>
                <a:latin typeface="Arial"/>
              </a:rPr>
              <a:t>(</a:t>
            </a:r>
            <a:r>
              <a:rPr lang="en-US">
                <a:solidFill>
                  <a:srgbClr val="000000"/>
                </a:solidFill>
                <a:latin typeface="Arial"/>
              </a:rPr>
              <a:t>BasePageWidget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t>
            </a:r>
            <a:r>
              <a:rPr lang="en-US">
                <a:solidFill>
                  <a:srgbClr val="0000cd"/>
                </a:solidFill>
                <a:latin typeface="Arial"/>
              </a:rPr>
              <a:t>__init__</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locator</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a:p>
            <a:r>
              <a:rPr lang="en-US">
                <a:solidFill>
                  <a:srgbClr val="000000"/>
                </a:solidFill>
                <a:latin typeface="Liberation Sans;Arial"/>
              </a:rPr>
              <a:t>    </a:t>
            </a:r>
            <a:r>
              <a:rPr i="1" lang="en-US">
                <a:solidFill>
                  <a:srgbClr val="808080"/>
                </a:solidFill>
                <a:latin typeface="Liberation Sans;Arial"/>
              </a:rPr>
              <a:t># getter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a:p>
            <a:r>
              <a:rPr lang="en-US">
                <a:solidFill>
                  <a:srgbClr val="000000"/>
                </a:solidFill>
                <a:latin typeface="Liberation Sans;Arial"/>
              </a:rPr>
              <a:t>    </a:t>
            </a:r>
            <a:r>
              <a:rPr i="1" lang="en-US">
                <a:solidFill>
                  <a:srgbClr val="808080"/>
                </a:solidFill>
                <a:latin typeface="Liberation Sans;Arial"/>
              </a:rPr>
              <a:t># setter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frame1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#frame1'</a:t>
            </a:r>
            <a:r>
              <a:rPr lang="en-US">
                <a:solidFill>
                  <a:srgbClr val="66cc66"/>
                </a:solidFill>
                <a:latin typeface="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._browser.</a:t>
            </a:r>
            <a:r>
              <a:rPr lang="en-US">
                <a:solidFill>
                  <a:srgbClr val="000000"/>
                </a:solidFill>
                <a:latin typeface="Liberation Sans;Arial"/>
              </a:rPr>
              <a:t>switch_to_frame</a:t>
            </a:r>
            <a:r>
              <a:rPr lang="en-US">
                <a:solidFill>
                  <a:srgbClr val="66cc66"/>
                </a:solidFill>
                <a:latin typeface="Liberation Sans;Arial"/>
              </a:rPr>
              <a:t>(</a:t>
            </a:r>
            <a:r>
              <a:rPr lang="en-US">
                <a:solidFill>
                  <a:srgbClr val="000000"/>
                </a:solidFill>
                <a:latin typeface="Liberation Sans;Arial"/>
              </a:rPr>
              <a:t>frame1</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frame2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#frame2'</a:t>
            </a:r>
            <a:r>
              <a:rPr lang="en-US">
                <a:solidFill>
                  <a:srgbClr val="66cc66"/>
                </a:solidFill>
                <a:latin typeface="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._browser.</a:t>
            </a:r>
            <a:r>
              <a:rPr lang="en-US">
                <a:solidFill>
                  <a:srgbClr val="000000"/>
                </a:solidFill>
                <a:latin typeface="Liberation Sans;Arial"/>
              </a:rPr>
              <a:t>switch_to_frame</a:t>
            </a:r>
            <a:r>
              <a:rPr lang="en-US">
                <a:solidFill>
                  <a:srgbClr val="66cc66"/>
                </a:solidFill>
                <a:latin typeface="Liberation Sans;Arial"/>
              </a:rPr>
              <a:t>(</a:t>
            </a:r>
            <a:r>
              <a:rPr lang="en-US">
                <a:solidFill>
                  <a:srgbClr val="000000"/>
                </a:solidFill>
                <a:latin typeface="Liberation Sans;Arial"/>
              </a:rPr>
              <a:t>frame2</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clear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send_keys</a:t>
            </a:r>
            <a:r>
              <a:rPr lang="en-US">
                <a:solidFill>
                  <a:srgbClr val="66cc66"/>
                </a:solidFill>
                <a:latin typeface="Liberation Sans;Arial"/>
              </a:rPr>
              <a:t>(</a:t>
            </a:r>
            <a:r>
              <a:rPr lang="en-US">
                <a:solidFill>
                  <a:srgbClr val="000000"/>
                </a:solidFill>
                <a:latin typeface="Liberation Sans;Arial"/>
              </a:rPr>
              <a:t>text</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._browser.</a:t>
            </a:r>
            <a:r>
              <a:rPr lang="en-US">
                <a:solidFill>
                  <a:srgbClr val="000000"/>
                </a:solidFill>
                <a:latin typeface="Liberation Sans;Arial"/>
              </a:rPr>
              <a:t>switch_to_default_content</a:t>
            </a:r>
            <a:r>
              <a:rPr lang="en-US">
                <a:solidFill>
                  <a:srgbClr val="66cc66"/>
                </a:solidFill>
                <a:latin typeface="Liberation Sans;Arial"/>
              </a:rPr>
              <a:t>()</a:t>
            </a:r>
            <a:endParaRPr/>
          </a:p>
          <a:p>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append</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endParaRPr/>
          </a:p>
          <a:p>
            <a:endParaRPr/>
          </a:p>
        </p:txBody>
      </p:sp>
      <p:sp>
        <p:nvSpPr>
          <p:cNvPr id="482" name="TextShape 7"/>
          <p:cNvSpPr txBox="1"/>
          <p:nvPr/>
        </p:nvSpPr>
        <p:spPr>
          <a:xfrm>
            <a:off x="6764040" y="5415840"/>
            <a:ext cx="1905840" cy="346320"/>
          </a:xfrm>
          <a:prstGeom prst="rect">
            <a:avLst/>
          </a:prstGeom>
          <a:noFill/>
          <a:ln>
            <a:noFill/>
          </a:ln>
        </p:spPr>
        <p:txBody>
          <a:bodyPr lIns="90000" rIns="90000" tIns="45000" bIns="45000"/>
          <a:p>
            <a:r>
              <a:rPr b="1" lang="en-US">
                <a:latin typeface="Arial"/>
              </a:rPr>
              <a:t>Frame2 Context</a:t>
            </a:r>
            <a:endParaRPr/>
          </a:p>
        </p:txBody>
      </p:sp>
      <p:sp>
        <p:nvSpPr>
          <p:cNvPr id="483" name="Line 8"/>
          <p:cNvSpPr/>
          <p:nvPr/>
        </p:nvSpPr>
        <p:spPr>
          <a:xfrm flipH="1" flipV="1">
            <a:off x="7678440" y="2926800"/>
            <a:ext cx="32040" cy="2455920"/>
          </a:xfrm>
          <a:prstGeom prst="line">
            <a:avLst/>
          </a:prstGeom>
          <a:ln w="36720">
            <a:solidFill>
              <a:srgbClr val="ff0000"/>
            </a:solidFill>
            <a:round/>
            <a:tailEnd len="med" type="triangle" w="med"/>
          </a:ln>
        </p:spPr>
      </p:sp>
      <p:sp>
        <p:nvSpPr>
          <p:cNvPr id="484" name="CustomShape 9"/>
          <p:cNvSpPr/>
          <p:nvPr/>
        </p:nvSpPr>
        <p:spPr>
          <a:xfrm>
            <a:off x="6405840" y="2103480"/>
            <a:ext cx="2369520" cy="73188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IframeWrap Design Pattern</a:t>
            </a:r>
            <a:endParaRPr/>
          </a:p>
        </p:txBody>
      </p:sp>
      <p:sp>
        <p:nvSpPr>
          <p:cNvPr id="486" name="TextShape 2"/>
          <p:cNvSpPr txBox="1"/>
          <p:nvPr/>
        </p:nvSpPr>
        <p:spPr>
          <a:xfrm>
            <a:off x="503640" y="1769400"/>
            <a:ext cx="9068760" cy="4385520"/>
          </a:xfrm>
          <a:prstGeom prst="rect">
            <a:avLst/>
          </a:prstGeom>
          <a:noFill/>
          <a:ln>
            <a:noFill/>
          </a:ln>
        </p:spPr>
        <p:txBody>
          <a:bodyPr lIns="0" rIns="0" tIns="0" bIns="0"/>
          <a:p>
            <a:pPr>
              <a:buSzPct val="45000"/>
              <a:buFont typeface="StarSymbol"/>
              <a:buChar char=""/>
            </a:pPr>
            <a:r>
              <a:rPr lang="en-US" sz="3200">
                <a:latin typeface="Arial"/>
              </a:rPr>
              <a:t>Use Decorator Pattern to wrap attributes of a page object with Enter / Exit iframe calls.</a:t>
            </a:r>
            <a:endParaRPr/>
          </a:p>
        </p:txBody>
      </p:sp>
      <p:sp>
        <p:nvSpPr>
          <p:cNvPr id="487" name="CustomShape 3"/>
          <p:cNvSpPr/>
          <p:nvPr/>
        </p:nvSpPr>
        <p:spPr>
          <a:xfrm>
            <a:off x="1303200" y="4192920"/>
            <a:ext cx="1096920" cy="82332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a:latin typeface="Arial"/>
              </a:rPr>
              <a:t>value()</a:t>
            </a:r>
            <a:endParaRPr/>
          </a:p>
        </p:txBody>
      </p:sp>
      <p:sp>
        <p:nvSpPr>
          <p:cNvPr id="488" name="CustomShape 4"/>
          <p:cNvSpPr/>
          <p:nvPr/>
        </p:nvSpPr>
        <p:spPr>
          <a:xfrm>
            <a:off x="4218480" y="4192560"/>
            <a:ext cx="1096920" cy="82332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a:latin typeface="Arial"/>
              </a:rPr>
              <a:t>value()</a:t>
            </a:r>
            <a:endParaRPr/>
          </a:p>
        </p:txBody>
      </p:sp>
      <p:sp>
        <p:nvSpPr>
          <p:cNvPr id="489" name="CustomShape 5"/>
          <p:cNvSpPr/>
          <p:nvPr/>
        </p:nvSpPr>
        <p:spPr>
          <a:xfrm>
            <a:off x="3666960" y="3643920"/>
            <a:ext cx="1648440" cy="365760"/>
          </a:xfrm>
          <a:prstGeom prst="rect">
            <a:avLst/>
          </a:prstGeom>
          <a:solidFill>
            <a:srgbClr val="808080"/>
          </a:solidFill>
          <a:ln>
            <a:noFill/>
          </a:ln>
        </p:spPr>
        <p:style>
          <a:lnRef idx="0"/>
          <a:fillRef idx="0"/>
          <a:effectRef idx="0"/>
          <a:fontRef idx="minor"/>
        </p:style>
      </p:sp>
      <p:sp>
        <p:nvSpPr>
          <p:cNvPr id="490" name="CustomShape 6"/>
          <p:cNvSpPr/>
          <p:nvPr/>
        </p:nvSpPr>
        <p:spPr>
          <a:xfrm>
            <a:off x="3666960" y="5192280"/>
            <a:ext cx="1648440" cy="366120"/>
          </a:xfrm>
          <a:prstGeom prst="rect">
            <a:avLst/>
          </a:prstGeom>
          <a:solidFill>
            <a:srgbClr val="808080"/>
          </a:solidFill>
          <a:ln>
            <a:noFill/>
          </a:ln>
        </p:spPr>
        <p:style>
          <a:lnRef idx="0"/>
          <a:fillRef idx="0"/>
          <a:effectRef idx="0"/>
          <a:fontRef idx="minor"/>
        </p:style>
      </p:sp>
      <p:sp>
        <p:nvSpPr>
          <p:cNvPr id="491" name="CustomShape 7"/>
          <p:cNvSpPr/>
          <p:nvPr/>
        </p:nvSpPr>
        <p:spPr>
          <a:xfrm>
            <a:off x="3666960" y="3643920"/>
            <a:ext cx="363960" cy="1914480"/>
          </a:xfrm>
          <a:prstGeom prst="rect">
            <a:avLst/>
          </a:prstGeom>
          <a:solidFill>
            <a:srgbClr val="808080"/>
          </a:solidFill>
          <a:ln>
            <a:noFill/>
          </a:ln>
        </p:spPr>
        <p:style>
          <a:lnRef idx="0"/>
          <a:fillRef idx="0"/>
          <a:effectRef idx="0"/>
          <a:fontRef idx="minor"/>
        </p:style>
      </p:sp>
      <p:sp>
        <p:nvSpPr>
          <p:cNvPr id="492" name="CustomShape 8"/>
          <p:cNvSpPr/>
          <p:nvPr/>
        </p:nvSpPr>
        <p:spPr>
          <a:xfrm>
            <a:off x="7673760" y="4187880"/>
            <a:ext cx="1096920" cy="82332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a:latin typeface="Arial"/>
              </a:rPr>
              <a:t>value()</a:t>
            </a:r>
            <a:endParaRPr/>
          </a:p>
        </p:txBody>
      </p:sp>
      <p:sp>
        <p:nvSpPr>
          <p:cNvPr id="493" name="CustomShape 9"/>
          <p:cNvSpPr/>
          <p:nvPr/>
        </p:nvSpPr>
        <p:spPr>
          <a:xfrm>
            <a:off x="7122600" y="3638880"/>
            <a:ext cx="1648080" cy="366120"/>
          </a:xfrm>
          <a:prstGeom prst="rect">
            <a:avLst/>
          </a:prstGeom>
          <a:solidFill>
            <a:srgbClr val="808080"/>
          </a:solidFill>
          <a:ln>
            <a:noFill/>
          </a:ln>
        </p:spPr>
        <p:style>
          <a:lnRef idx="0"/>
          <a:fillRef idx="0"/>
          <a:effectRef idx="0"/>
          <a:fontRef idx="minor"/>
        </p:style>
      </p:sp>
      <p:sp>
        <p:nvSpPr>
          <p:cNvPr id="494" name="CustomShape 10"/>
          <p:cNvSpPr/>
          <p:nvPr/>
        </p:nvSpPr>
        <p:spPr>
          <a:xfrm>
            <a:off x="7122600" y="5187600"/>
            <a:ext cx="1648080" cy="365760"/>
          </a:xfrm>
          <a:prstGeom prst="rect">
            <a:avLst/>
          </a:prstGeom>
          <a:solidFill>
            <a:srgbClr val="808080"/>
          </a:solidFill>
          <a:ln>
            <a:noFill/>
          </a:ln>
        </p:spPr>
        <p:style>
          <a:lnRef idx="0"/>
          <a:fillRef idx="0"/>
          <a:effectRef idx="0"/>
          <a:fontRef idx="minor"/>
        </p:style>
      </p:sp>
      <p:sp>
        <p:nvSpPr>
          <p:cNvPr id="495" name="CustomShape 11"/>
          <p:cNvSpPr/>
          <p:nvPr/>
        </p:nvSpPr>
        <p:spPr>
          <a:xfrm>
            <a:off x="7122600" y="3638880"/>
            <a:ext cx="363600" cy="1914480"/>
          </a:xfrm>
          <a:prstGeom prst="rect">
            <a:avLst/>
          </a:prstGeom>
          <a:solidFill>
            <a:srgbClr val="808080"/>
          </a:solidFill>
          <a:ln>
            <a:noFill/>
          </a:ln>
        </p:spPr>
        <p:style>
          <a:lnRef idx="0"/>
          <a:fillRef idx="0"/>
          <a:effectRef idx="0"/>
          <a:fontRef idx="minor"/>
        </p:style>
      </p:sp>
      <p:sp>
        <p:nvSpPr>
          <p:cNvPr id="496" name="CustomShape 12"/>
          <p:cNvSpPr/>
          <p:nvPr/>
        </p:nvSpPr>
        <p:spPr>
          <a:xfrm>
            <a:off x="6582600" y="3098880"/>
            <a:ext cx="2188080" cy="365760"/>
          </a:xfrm>
          <a:prstGeom prst="rect">
            <a:avLst/>
          </a:prstGeom>
          <a:solidFill>
            <a:srgbClr val="808080"/>
          </a:solidFill>
          <a:ln>
            <a:noFill/>
          </a:ln>
        </p:spPr>
        <p:style>
          <a:lnRef idx="0"/>
          <a:fillRef idx="0"/>
          <a:effectRef idx="0"/>
          <a:fontRef idx="minor"/>
        </p:style>
      </p:sp>
      <p:sp>
        <p:nvSpPr>
          <p:cNvPr id="497" name="CustomShape 13"/>
          <p:cNvSpPr/>
          <p:nvPr/>
        </p:nvSpPr>
        <p:spPr>
          <a:xfrm>
            <a:off x="6582600" y="5727600"/>
            <a:ext cx="2188080" cy="365760"/>
          </a:xfrm>
          <a:prstGeom prst="rect">
            <a:avLst/>
          </a:prstGeom>
          <a:solidFill>
            <a:srgbClr val="808080"/>
          </a:solidFill>
          <a:ln>
            <a:noFill/>
          </a:ln>
        </p:spPr>
        <p:style>
          <a:lnRef idx="0"/>
          <a:fillRef idx="0"/>
          <a:effectRef idx="0"/>
          <a:fontRef idx="minor"/>
        </p:style>
      </p:sp>
      <p:sp>
        <p:nvSpPr>
          <p:cNvPr id="498" name="CustomShape 14"/>
          <p:cNvSpPr/>
          <p:nvPr/>
        </p:nvSpPr>
        <p:spPr>
          <a:xfrm>
            <a:off x="6582600" y="3098880"/>
            <a:ext cx="365760" cy="2994480"/>
          </a:xfrm>
          <a:prstGeom prst="rect">
            <a:avLst/>
          </a:prstGeom>
          <a:solidFill>
            <a:srgbClr val="808080"/>
          </a:solidFill>
          <a:ln>
            <a:noFill/>
          </a:ln>
        </p:spPr>
        <p:style>
          <a:lnRef idx="0"/>
          <a:fillRef idx="0"/>
          <a:effectRef idx="0"/>
          <a:fontRef idx="minor"/>
        </p:style>
      </p:sp>
      <p:sp>
        <p:nvSpPr>
          <p:cNvPr id="499" name="TextShape 15"/>
          <p:cNvSpPr txBox="1"/>
          <p:nvPr/>
        </p:nvSpPr>
        <p:spPr>
          <a:xfrm>
            <a:off x="1005480" y="6429600"/>
            <a:ext cx="1520280" cy="433440"/>
          </a:xfrm>
          <a:prstGeom prst="rect">
            <a:avLst/>
          </a:prstGeom>
          <a:noFill/>
          <a:ln>
            <a:noFill/>
          </a:ln>
        </p:spPr>
        <p:txBody>
          <a:bodyPr lIns="90000" rIns="90000" tIns="45000" bIns="45000"/>
          <a:p>
            <a:r>
              <a:rPr b="1" lang="en-US" sz="2400">
                <a:latin typeface="Arial"/>
              </a:rPr>
              <a:t>0 Iframes</a:t>
            </a:r>
            <a:endParaRPr/>
          </a:p>
        </p:txBody>
      </p:sp>
      <p:sp>
        <p:nvSpPr>
          <p:cNvPr id="500" name="TextShape 16"/>
          <p:cNvSpPr txBox="1"/>
          <p:nvPr/>
        </p:nvSpPr>
        <p:spPr>
          <a:xfrm>
            <a:off x="3740760" y="6429960"/>
            <a:ext cx="1351080" cy="433440"/>
          </a:xfrm>
          <a:prstGeom prst="rect">
            <a:avLst/>
          </a:prstGeom>
          <a:noFill/>
          <a:ln>
            <a:noFill/>
          </a:ln>
        </p:spPr>
        <p:txBody>
          <a:bodyPr lIns="90000" rIns="90000" tIns="45000" bIns="45000"/>
          <a:p>
            <a:r>
              <a:rPr b="1" lang="en-US" sz="2400">
                <a:latin typeface="Arial"/>
              </a:rPr>
              <a:t>1 Iframe</a:t>
            </a:r>
            <a:endParaRPr/>
          </a:p>
        </p:txBody>
      </p:sp>
      <p:sp>
        <p:nvSpPr>
          <p:cNvPr id="501" name="TextShape 17"/>
          <p:cNvSpPr txBox="1"/>
          <p:nvPr/>
        </p:nvSpPr>
        <p:spPr>
          <a:xfrm>
            <a:off x="7015680" y="6429960"/>
            <a:ext cx="1520280" cy="433440"/>
          </a:xfrm>
          <a:prstGeom prst="rect">
            <a:avLst/>
          </a:prstGeom>
          <a:noFill/>
          <a:ln>
            <a:noFill/>
          </a:ln>
        </p:spPr>
        <p:txBody>
          <a:bodyPr lIns="90000" rIns="90000" tIns="45000" bIns="45000"/>
          <a:p>
            <a:r>
              <a:rPr b="1" lang="en-US" sz="2400">
                <a:latin typeface="Arial"/>
              </a:rPr>
              <a:t>2 Iframes</a:t>
            </a: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Decorator Pattern</a:t>
            </a:r>
            <a:endParaRPr/>
          </a:p>
        </p:txBody>
      </p:sp>
      <p:sp>
        <p:nvSpPr>
          <p:cNvPr id="503" name="TextShape 2"/>
          <p:cNvSpPr txBox="1"/>
          <p:nvPr/>
        </p:nvSpPr>
        <p:spPr>
          <a:xfrm>
            <a:off x="503640" y="1769400"/>
            <a:ext cx="9068760" cy="4385520"/>
          </a:xfrm>
          <a:prstGeom prst="rect">
            <a:avLst/>
          </a:prstGeom>
          <a:noFill/>
          <a:ln>
            <a:noFill/>
          </a:ln>
        </p:spPr>
        <p:txBody>
          <a:bodyPr lIns="0" rIns="0" tIns="0" bIns="0"/>
          <a:p>
            <a:pPr>
              <a:buSzPct val="45000"/>
              <a:buFont typeface="StarSymbol"/>
              <a:buChar char=""/>
            </a:pPr>
            <a:r>
              <a:rPr lang="en-US" sz="3200">
                <a:latin typeface="Arial"/>
              </a:rPr>
              <a:t>Attach additional responsibilities to an object dynamically and transparently.</a:t>
            </a:r>
            <a:endParaRPr/>
          </a:p>
        </p:txBody>
      </p:sp>
      <p:pic>
        <p:nvPicPr>
          <p:cNvPr id="504" name="" descr=""/>
          <p:cNvPicPr/>
          <p:nvPr/>
        </p:nvPicPr>
        <p:blipFill>
          <a:blip r:embed="rId1"/>
          <a:stretch/>
        </p:blipFill>
        <p:spPr>
          <a:xfrm>
            <a:off x="7312680" y="2712600"/>
            <a:ext cx="1655640" cy="2256840"/>
          </a:xfrm>
          <a:prstGeom prst="rect">
            <a:avLst/>
          </a:prstGeom>
          <a:ln>
            <a:noFill/>
          </a:ln>
        </p:spPr>
      </p:pic>
      <p:sp>
        <p:nvSpPr>
          <p:cNvPr id="505" name="TextShape 3"/>
          <p:cNvSpPr txBox="1"/>
          <p:nvPr/>
        </p:nvSpPr>
        <p:spPr>
          <a:xfrm>
            <a:off x="584280" y="3173760"/>
            <a:ext cx="2336760" cy="188244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A </a:t>
            </a:r>
            <a:r>
              <a:rPr lang="en-US">
                <a:solidFill>
                  <a:srgbClr val="66cc66"/>
                </a:solidFill>
                <a:latin typeface="Arial"/>
              </a:rPr>
              <a:t>(</a:t>
            </a:r>
            <a:r>
              <a:rPr lang="en-US">
                <a:solidFill>
                  <a:srgbClr val="008000"/>
                </a:solidFill>
                <a:latin typeface="Arial"/>
              </a:rPr>
              <a:t>object</a:t>
            </a:r>
            <a:r>
              <a:rPr lang="en-US">
                <a:solidFill>
                  <a:srgbClr val="66cc66"/>
                </a:solidFill>
                <a:latin typeface="Arial"/>
              </a:rPr>
              <a:t>)</a:t>
            </a:r>
            <a:r>
              <a:rPr lang="en-US">
                <a:solidFill>
                  <a:srgbClr val="000000"/>
                </a:solidFill>
                <a:latin typeface="Arial"/>
              </a:rPr>
              <a:t>:</a:t>
            </a:r>
            <a:endParaRPr/>
          </a:p>
          <a:p>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f </a:t>
            </a:r>
            <a:r>
              <a:rPr lang="en-US">
                <a:solidFill>
                  <a:srgbClr val="66cc66"/>
                </a:solidFill>
                <a:latin typeface="Arial"/>
              </a:rPr>
              <a:t>(</a:t>
            </a:r>
            <a:r>
              <a:rPr lang="en-US">
                <a:solidFill>
                  <a:srgbClr val="008000"/>
                </a:solidFill>
                <a:latin typeface="Arial"/>
              </a:rPr>
              <a:t>self</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do_some_stuff</a:t>
            </a:r>
            <a:r>
              <a:rPr lang="en-US">
                <a:solidFill>
                  <a:srgbClr val="66cc66"/>
                </a:solidFill>
                <a:latin typeface="Liberation Sans;Arial"/>
              </a:rPr>
              <a:t>()</a:t>
            </a:r>
            <a:endParaRPr/>
          </a:p>
          <a:p>
            <a:endParaRPr/>
          </a:p>
          <a:p>
            <a:endParaRPr/>
          </a:p>
          <a:p>
            <a:r>
              <a:rPr lang="en-US">
                <a:solidFill>
                  <a:srgbClr val="000000"/>
                </a:solidFill>
                <a:latin typeface="Liberation Sans;Arial"/>
              </a:rPr>
              <a:t>a = A</a:t>
            </a:r>
            <a:r>
              <a:rPr lang="en-US">
                <a:solidFill>
                  <a:srgbClr val="66cc66"/>
                </a:solidFill>
                <a:latin typeface="Liberation Sans;Arial"/>
              </a:rPr>
              <a:t>()</a:t>
            </a:r>
            <a:endParaRPr/>
          </a:p>
        </p:txBody>
      </p:sp>
      <p:sp>
        <p:nvSpPr>
          <p:cNvPr id="506" name="CustomShape 4"/>
          <p:cNvSpPr/>
          <p:nvPr/>
        </p:nvSpPr>
        <p:spPr>
          <a:xfrm>
            <a:off x="914040" y="5335200"/>
            <a:ext cx="914040" cy="1216440"/>
          </a:xfrm>
          <a:prstGeom prst="rect">
            <a:avLst/>
          </a:prstGeom>
          <a:solidFill>
            <a:srgbClr val="ffffff"/>
          </a:solidFill>
          <a:ln>
            <a:solidFill>
              <a:srgbClr val="3465a4"/>
            </a:solidFill>
          </a:ln>
        </p:spPr>
        <p:style>
          <a:lnRef idx="0"/>
          <a:fillRef idx="0"/>
          <a:effectRef idx="0"/>
          <a:fontRef idx="minor"/>
        </p:style>
      </p:sp>
      <p:sp>
        <p:nvSpPr>
          <p:cNvPr id="507" name="TextShape 5"/>
          <p:cNvSpPr txBox="1"/>
          <p:nvPr/>
        </p:nvSpPr>
        <p:spPr>
          <a:xfrm>
            <a:off x="1045800" y="5446080"/>
            <a:ext cx="307080" cy="346320"/>
          </a:xfrm>
          <a:prstGeom prst="rect">
            <a:avLst/>
          </a:prstGeom>
          <a:noFill/>
          <a:ln>
            <a:noFill/>
          </a:ln>
        </p:spPr>
        <p:txBody>
          <a:bodyPr lIns="90000" rIns="90000" tIns="45000" bIns="45000"/>
          <a:p>
            <a:r>
              <a:rPr lang="en-US">
                <a:latin typeface="Arial"/>
              </a:rPr>
              <a:t>a</a:t>
            </a:r>
            <a:endParaRPr/>
          </a:p>
        </p:txBody>
      </p:sp>
      <p:sp>
        <p:nvSpPr>
          <p:cNvPr id="508" name="TextShape 6"/>
          <p:cNvSpPr txBox="1"/>
          <p:nvPr/>
        </p:nvSpPr>
        <p:spPr>
          <a:xfrm>
            <a:off x="1012320" y="5994720"/>
            <a:ext cx="244800" cy="346320"/>
          </a:xfrm>
          <a:prstGeom prst="rect">
            <a:avLst/>
          </a:prstGeom>
          <a:noFill/>
          <a:ln>
            <a:noFill/>
          </a:ln>
        </p:spPr>
        <p:txBody>
          <a:bodyPr lIns="90000" rIns="90000" tIns="45000" bIns="45000"/>
          <a:p>
            <a:r>
              <a:rPr lang="en-US">
                <a:latin typeface="Arial"/>
              </a:rPr>
              <a:t>f</a:t>
            </a:r>
            <a:endParaRPr/>
          </a:p>
        </p:txBody>
      </p:sp>
      <p:sp>
        <p:nvSpPr>
          <p:cNvPr id="509" name="CustomShape 7"/>
          <p:cNvSpPr/>
          <p:nvPr/>
        </p:nvSpPr>
        <p:spPr>
          <a:xfrm>
            <a:off x="2742120" y="5975280"/>
            <a:ext cx="91404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function</a:t>
            </a:r>
            <a:endParaRPr/>
          </a:p>
        </p:txBody>
      </p:sp>
      <p:sp>
        <p:nvSpPr>
          <p:cNvPr id="510" name="Line 8"/>
          <p:cNvSpPr/>
          <p:nvPr/>
        </p:nvSpPr>
        <p:spPr>
          <a:xfrm>
            <a:off x="1005480" y="5883840"/>
            <a:ext cx="731160" cy="0"/>
          </a:xfrm>
          <a:prstGeom prst="line">
            <a:avLst/>
          </a:prstGeom>
          <a:ln>
            <a:solidFill>
              <a:srgbClr val="000000"/>
            </a:solidFill>
          </a:ln>
        </p:spPr>
      </p:sp>
      <p:sp>
        <p:nvSpPr>
          <p:cNvPr id="511" name="Line 9"/>
          <p:cNvSpPr/>
          <p:nvPr/>
        </p:nvSpPr>
        <p:spPr>
          <a:xfrm>
            <a:off x="1256760" y="6249600"/>
            <a:ext cx="1393920" cy="0"/>
          </a:xfrm>
          <a:prstGeom prst="line">
            <a:avLst/>
          </a:prstGeom>
          <a:ln>
            <a:solidFill>
              <a:srgbClr val="000000"/>
            </a:solidFill>
            <a:tailEnd len="med" type="triangle" w="med"/>
          </a:ln>
        </p:spPr>
      </p:sp>
      <p:sp>
        <p:nvSpPr>
          <p:cNvPr id="512" name="CustomShape 10"/>
          <p:cNvSpPr/>
          <p:nvPr/>
        </p:nvSpPr>
        <p:spPr>
          <a:xfrm>
            <a:off x="4980600" y="5335200"/>
            <a:ext cx="914040" cy="1216440"/>
          </a:xfrm>
          <a:prstGeom prst="rect">
            <a:avLst/>
          </a:prstGeom>
          <a:solidFill>
            <a:srgbClr val="ffffff"/>
          </a:solidFill>
          <a:ln>
            <a:solidFill>
              <a:srgbClr val="3465a4"/>
            </a:solidFill>
          </a:ln>
        </p:spPr>
        <p:style>
          <a:lnRef idx="0"/>
          <a:fillRef idx="0"/>
          <a:effectRef idx="0"/>
          <a:fontRef idx="minor"/>
        </p:style>
      </p:sp>
      <p:sp>
        <p:nvSpPr>
          <p:cNvPr id="513" name="TextShape 11"/>
          <p:cNvSpPr txBox="1"/>
          <p:nvPr/>
        </p:nvSpPr>
        <p:spPr>
          <a:xfrm>
            <a:off x="5112360" y="5446080"/>
            <a:ext cx="307080" cy="346320"/>
          </a:xfrm>
          <a:prstGeom prst="rect">
            <a:avLst/>
          </a:prstGeom>
          <a:noFill/>
          <a:ln>
            <a:noFill/>
          </a:ln>
        </p:spPr>
        <p:txBody>
          <a:bodyPr lIns="90000" rIns="90000" tIns="45000" bIns="45000"/>
          <a:p>
            <a:r>
              <a:rPr lang="en-US">
                <a:latin typeface="Arial"/>
              </a:rPr>
              <a:t>a</a:t>
            </a:r>
            <a:endParaRPr/>
          </a:p>
        </p:txBody>
      </p:sp>
      <p:sp>
        <p:nvSpPr>
          <p:cNvPr id="514" name="TextShape 12"/>
          <p:cNvSpPr txBox="1"/>
          <p:nvPr/>
        </p:nvSpPr>
        <p:spPr>
          <a:xfrm>
            <a:off x="5078880" y="5994720"/>
            <a:ext cx="244800" cy="346320"/>
          </a:xfrm>
          <a:prstGeom prst="rect">
            <a:avLst/>
          </a:prstGeom>
          <a:noFill/>
          <a:ln>
            <a:noFill/>
          </a:ln>
        </p:spPr>
        <p:txBody>
          <a:bodyPr lIns="90000" rIns="90000" tIns="45000" bIns="45000"/>
          <a:p>
            <a:r>
              <a:rPr lang="en-US">
                <a:latin typeface="Arial"/>
              </a:rPr>
              <a:t>f</a:t>
            </a:r>
            <a:endParaRPr/>
          </a:p>
        </p:txBody>
      </p:sp>
      <p:sp>
        <p:nvSpPr>
          <p:cNvPr id="515" name="CustomShape 13"/>
          <p:cNvSpPr/>
          <p:nvPr/>
        </p:nvSpPr>
        <p:spPr>
          <a:xfrm>
            <a:off x="8536320" y="5975280"/>
            <a:ext cx="92844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function</a:t>
            </a:r>
            <a:endParaRPr/>
          </a:p>
        </p:txBody>
      </p:sp>
      <p:sp>
        <p:nvSpPr>
          <p:cNvPr id="516" name="Line 14"/>
          <p:cNvSpPr/>
          <p:nvPr/>
        </p:nvSpPr>
        <p:spPr>
          <a:xfrm>
            <a:off x="5072040" y="5883840"/>
            <a:ext cx="731160" cy="0"/>
          </a:xfrm>
          <a:prstGeom prst="line">
            <a:avLst/>
          </a:prstGeom>
          <a:ln>
            <a:solidFill>
              <a:srgbClr val="000000"/>
            </a:solidFill>
          </a:ln>
        </p:spPr>
      </p:sp>
      <p:sp>
        <p:nvSpPr>
          <p:cNvPr id="517" name="Line 15"/>
          <p:cNvSpPr/>
          <p:nvPr/>
        </p:nvSpPr>
        <p:spPr>
          <a:xfrm>
            <a:off x="5323680" y="6249600"/>
            <a:ext cx="1393920" cy="0"/>
          </a:xfrm>
          <a:prstGeom prst="line">
            <a:avLst/>
          </a:prstGeom>
          <a:ln>
            <a:solidFill>
              <a:srgbClr val="000000"/>
            </a:solidFill>
            <a:tailEnd len="med" type="triangle" w="med"/>
          </a:ln>
        </p:spPr>
      </p:sp>
      <p:sp>
        <p:nvSpPr>
          <p:cNvPr id="518" name="CustomShape 16"/>
          <p:cNvSpPr/>
          <p:nvPr/>
        </p:nvSpPr>
        <p:spPr>
          <a:xfrm>
            <a:off x="6772680" y="5975280"/>
            <a:ext cx="90540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wrapper</a:t>
            </a:r>
            <a:endParaRPr/>
          </a:p>
        </p:txBody>
      </p:sp>
      <p:sp>
        <p:nvSpPr>
          <p:cNvPr id="519" name="Line 17"/>
          <p:cNvSpPr/>
          <p:nvPr/>
        </p:nvSpPr>
        <p:spPr>
          <a:xfrm>
            <a:off x="7806960" y="6249600"/>
            <a:ext cx="602640" cy="0"/>
          </a:xfrm>
          <a:prstGeom prst="line">
            <a:avLst/>
          </a:prstGeom>
          <a:ln>
            <a:solidFill>
              <a:srgbClr val="000000"/>
            </a:solidFill>
            <a:tailEnd len="med" type="triangle" w="med"/>
          </a:ln>
        </p:spPr>
      </p:sp>
      <p:sp>
        <p:nvSpPr>
          <p:cNvPr id="520" name="TextShape 18"/>
          <p:cNvSpPr txBox="1"/>
          <p:nvPr/>
        </p:nvSpPr>
        <p:spPr>
          <a:xfrm>
            <a:off x="1096920" y="6807240"/>
            <a:ext cx="2160360" cy="346320"/>
          </a:xfrm>
          <a:prstGeom prst="rect">
            <a:avLst/>
          </a:prstGeom>
          <a:noFill/>
          <a:ln>
            <a:noFill/>
          </a:ln>
        </p:spPr>
        <p:txBody>
          <a:bodyPr lIns="90000" rIns="90000" tIns="45000" bIns="45000"/>
          <a:p>
            <a:r>
              <a:rPr b="1" lang="en-US">
                <a:latin typeface="Arial"/>
              </a:rPr>
              <a:t>Before Decoration</a:t>
            </a:r>
            <a:endParaRPr/>
          </a:p>
        </p:txBody>
      </p:sp>
      <p:sp>
        <p:nvSpPr>
          <p:cNvPr id="521" name="TextShape 19"/>
          <p:cNvSpPr txBox="1"/>
          <p:nvPr/>
        </p:nvSpPr>
        <p:spPr>
          <a:xfrm>
            <a:off x="6207480" y="6807240"/>
            <a:ext cx="1969920" cy="346320"/>
          </a:xfrm>
          <a:prstGeom prst="rect">
            <a:avLst/>
          </a:prstGeom>
          <a:noFill/>
          <a:ln>
            <a:noFill/>
          </a:ln>
        </p:spPr>
        <p:txBody>
          <a:bodyPr lIns="90000" rIns="90000" tIns="45000" bIns="45000"/>
          <a:p>
            <a:r>
              <a:rPr b="1" lang="en-US">
                <a:latin typeface="Arial"/>
              </a:rPr>
              <a:t>After Decoration</a:t>
            </a:r>
            <a:endParaRPr/>
          </a:p>
        </p:txBody>
      </p:sp>
      <p:sp>
        <p:nvSpPr>
          <p:cNvPr id="522" name="Line 20"/>
          <p:cNvSpPr/>
          <p:nvPr/>
        </p:nvSpPr>
        <p:spPr>
          <a:xfrm>
            <a:off x="4296240" y="5304960"/>
            <a:ext cx="0" cy="1646280"/>
          </a:xfrm>
          <a:prstGeom prst="line">
            <a:avLst/>
          </a:prstGeom>
          <a:ln w="36720">
            <a:solidFill>
              <a:srgbClr val="000000"/>
            </a:solidFill>
            <a:round/>
          </a:ln>
        </p:spPr>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3"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Applying the Decorator Pattern</a:t>
            </a:r>
            <a:endParaRPr/>
          </a:p>
        </p:txBody>
      </p:sp>
      <p:sp>
        <p:nvSpPr>
          <p:cNvPr id="524" name="TextShape 2"/>
          <p:cNvSpPr txBox="1"/>
          <p:nvPr/>
        </p:nvSpPr>
        <p:spPr>
          <a:xfrm>
            <a:off x="584280" y="1697400"/>
            <a:ext cx="4061160" cy="316296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BasePageWidget</a:t>
            </a:r>
            <a:r>
              <a:rPr lang="en-US">
                <a:solidFill>
                  <a:srgbClr val="66cc66"/>
                </a:solidFill>
                <a:latin typeface="Arial"/>
              </a:rPr>
              <a:t>)</a:t>
            </a:r>
            <a:r>
              <a:rPr lang="en-US">
                <a:solidFill>
                  <a:srgbClr val="000000"/>
                </a:solidFill>
                <a:latin typeface="Arial"/>
              </a:rPr>
              <a:t>:</a:t>
            </a:r>
            <a:endParaRPr/>
          </a:p>
          <a:p>
            <a:endParaRPr/>
          </a:p>
          <a:p>
            <a:r>
              <a:rPr lang="en-US">
                <a:solidFill>
                  <a:srgbClr val="000000"/>
                </a:solidFill>
                <a:latin typeface="Liberation Sans;Arial"/>
              </a:rPr>
              <a:t>    </a:t>
            </a:r>
            <a:r>
              <a:rPr i="1" lang="en-US">
                <a:solidFill>
                  <a:srgbClr val="808080"/>
                </a:solidFill>
                <a:latin typeface="Liberation Sans;Arial"/>
              </a:rPr>
              <a:t># setter</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Arial"/>
              </a:rPr>
              <a:t> value</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 text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000000"/>
                </a:solidFill>
                <a:latin typeface="Liberation Sans;Arial"/>
              </a:rPr>
              <a:t>e =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find_element</a:t>
            </a:r>
            <a:r>
              <a:rPr lang="en-US">
                <a:solidFill>
                  <a:srgbClr val="66cc66"/>
                </a:solidFill>
                <a:latin typeface="Liberation Sans;Arial"/>
              </a:rPr>
              <a:t>(</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locator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clear</a:t>
            </a:r>
            <a:r>
              <a:rPr lang="en-US">
                <a:solidFill>
                  <a:srgbClr val="66cc66"/>
                </a:solidFill>
                <a:latin typeface="Liberation Sans;Arial"/>
              </a:rPr>
              <a:t>()</a:t>
            </a:r>
            <a:endParaRPr/>
          </a:p>
          <a:p>
            <a:r>
              <a:rPr lang="en-US">
                <a:solidFill>
                  <a:srgbClr val="000000"/>
                </a:solidFill>
                <a:latin typeface="Liberation Sans;Arial"/>
              </a:rPr>
              <a:t>        </a:t>
            </a:r>
            <a:r>
              <a:rPr lang="en-US">
                <a:solidFill>
                  <a:srgbClr val="000000"/>
                </a:solidFill>
                <a:latin typeface="Liberation Sans;Arial"/>
              </a:rPr>
              <a:t>e.</a:t>
            </a:r>
            <a:r>
              <a:rPr lang="en-US">
                <a:solidFill>
                  <a:srgbClr val="000000"/>
                </a:solidFill>
                <a:latin typeface="Liberation Sans;Arial"/>
              </a:rPr>
              <a:t>send_keys</a:t>
            </a:r>
            <a:r>
              <a:rPr lang="en-US">
                <a:solidFill>
                  <a:srgbClr val="66cc66"/>
                </a:solidFill>
                <a:latin typeface="Liberation Sans;Arial"/>
              </a:rPr>
              <a:t>(</a:t>
            </a:r>
            <a:r>
              <a:rPr lang="en-US">
                <a:solidFill>
                  <a:srgbClr val="000000"/>
                </a:solidFill>
                <a:latin typeface="Liberation Sans;Arial"/>
              </a:rPr>
              <a:t>text</a:t>
            </a:r>
            <a:r>
              <a:rPr lang="en-US">
                <a:solidFill>
                  <a:srgbClr val="66cc66"/>
                </a:solidFill>
                <a:latin typeface="Liberation Sans;Arial"/>
              </a:rPr>
              <a:t>)</a:t>
            </a:r>
            <a:endParaRPr/>
          </a:p>
          <a:p>
            <a:endParaRPr/>
          </a:p>
          <a:p>
            <a:endParaRPr/>
          </a:p>
          <a:p>
            <a:r>
              <a:rPr lang="en-US">
                <a:solidFill>
                  <a:srgbClr val="000000"/>
                </a:solidFill>
                <a:latin typeface="Liberation Sans;Arial"/>
              </a:rPr>
              <a:t>i1 = Text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#i1'</a:t>
            </a:r>
            <a:r>
              <a:rPr lang="en-US">
                <a:solidFill>
                  <a:srgbClr val="66cc66"/>
                </a:solidFill>
                <a:latin typeface="Arial"/>
              </a:rPr>
              <a:t>)</a:t>
            </a:r>
            <a:endParaRPr/>
          </a:p>
          <a:p>
            <a:r>
              <a:rPr lang="en-US">
                <a:solidFill>
                  <a:srgbClr val="000000"/>
                </a:solidFill>
                <a:latin typeface="Liberation Sans;Arial"/>
              </a:rPr>
              <a:t>i1.</a:t>
            </a:r>
            <a:r>
              <a:rPr lang="en-US">
                <a:solidFill>
                  <a:srgbClr val="000000"/>
                </a:solidFill>
                <a:latin typeface="Liberation Sans;Arial"/>
              </a:rPr>
              <a:t>value</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new i1 text'</a:t>
            </a:r>
            <a:r>
              <a:rPr lang="en-US">
                <a:solidFill>
                  <a:srgbClr val="66cc66"/>
                </a:solidFill>
                <a:latin typeface="Arial"/>
              </a:rPr>
              <a:t>)</a:t>
            </a:r>
            <a:endParaRPr/>
          </a:p>
          <a:p>
            <a:endParaRPr/>
          </a:p>
        </p:txBody>
      </p:sp>
      <p:pic>
        <p:nvPicPr>
          <p:cNvPr id="525" name="" descr=""/>
          <p:cNvPicPr/>
          <p:nvPr/>
        </p:nvPicPr>
        <p:blipFill>
          <a:blip r:embed="rId1"/>
          <a:stretch/>
        </p:blipFill>
        <p:spPr>
          <a:xfrm>
            <a:off x="6448320" y="1291680"/>
            <a:ext cx="2998800" cy="2572200"/>
          </a:xfrm>
          <a:prstGeom prst="rect">
            <a:avLst/>
          </a:prstGeom>
          <a:ln>
            <a:noFill/>
          </a:ln>
        </p:spPr>
      </p:pic>
      <p:sp>
        <p:nvSpPr>
          <p:cNvPr id="526" name="TextShape 3"/>
          <p:cNvSpPr txBox="1"/>
          <p:nvPr/>
        </p:nvSpPr>
        <p:spPr>
          <a:xfrm>
            <a:off x="7016040" y="5163840"/>
            <a:ext cx="1905840" cy="346320"/>
          </a:xfrm>
          <a:prstGeom prst="rect">
            <a:avLst/>
          </a:prstGeom>
          <a:noFill/>
          <a:ln>
            <a:noFill/>
          </a:ln>
        </p:spPr>
        <p:txBody>
          <a:bodyPr lIns="90000" rIns="90000" tIns="45000" bIns="45000"/>
          <a:p>
            <a:r>
              <a:rPr b="1" lang="en-US">
                <a:latin typeface="Arial"/>
              </a:rPr>
              <a:t>Frame1 Context</a:t>
            </a:r>
            <a:endParaRPr/>
          </a:p>
        </p:txBody>
      </p:sp>
      <p:sp>
        <p:nvSpPr>
          <p:cNvPr id="527" name="Line 4"/>
          <p:cNvSpPr/>
          <p:nvPr/>
        </p:nvSpPr>
        <p:spPr>
          <a:xfrm flipV="1">
            <a:off x="7962120" y="3406320"/>
            <a:ext cx="0" cy="1724040"/>
          </a:xfrm>
          <a:prstGeom prst="line">
            <a:avLst/>
          </a:prstGeom>
          <a:ln w="36720">
            <a:solidFill>
              <a:srgbClr val="ff0000"/>
            </a:solidFill>
            <a:round/>
            <a:tailEnd len="med" type="triangle" w="med"/>
          </a:ln>
        </p:spPr>
      </p:sp>
      <p:sp>
        <p:nvSpPr>
          <p:cNvPr id="528" name="CustomShape 5"/>
          <p:cNvSpPr/>
          <p:nvPr/>
        </p:nvSpPr>
        <p:spPr>
          <a:xfrm>
            <a:off x="6571440" y="1567800"/>
            <a:ext cx="2756160" cy="1747080"/>
          </a:xfrm>
          <a:prstGeom prst="rect">
            <a:avLst/>
          </a:prstGeom>
          <a:noFill/>
          <a:ln w="36720">
            <a:solidFill>
              <a:srgbClr val="ff0000"/>
            </a:solidFill>
            <a:custDash>
              <a:ds d="100000" sp="100000"/>
            </a:custDash>
            <a:round/>
          </a:ln>
        </p:spPr>
        <p:style>
          <a:lnRef idx="0"/>
          <a:fillRef idx="0"/>
          <a:effectRef idx="0"/>
          <a:fontRef idx="minor"/>
        </p:style>
      </p:sp>
      <p:sp>
        <p:nvSpPr>
          <p:cNvPr id="529" name="CustomShape 6"/>
          <p:cNvSpPr/>
          <p:nvPr/>
        </p:nvSpPr>
        <p:spPr>
          <a:xfrm>
            <a:off x="914040" y="5326200"/>
            <a:ext cx="914040" cy="1216440"/>
          </a:xfrm>
          <a:prstGeom prst="rect">
            <a:avLst/>
          </a:prstGeom>
          <a:solidFill>
            <a:srgbClr val="ffffff"/>
          </a:solidFill>
          <a:ln>
            <a:solidFill>
              <a:srgbClr val="3465a4"/>
            </a:solidFill>
          </a:ln>
        </p:spPr>
        <p:style>
          <a:lnRef idx="0"/>
          <a:fillRef idx="0"/>
          <a:effectRef idx="0"/>
          <a:fontRef idx="minor"/>
        </p:style>
      </p:sp>
      <p:sp>
        <p:nvSpPr>
          <p:cNvPr id="530" name="TextShape 7"/>
          <p:cNvSpPr txBox="1"/>
          <p:nvPr/>
        </p:nvSpPr>
        <p:spPr>
          <a:xfrm>
            <a:off x="1045800" y="5437080"/>
            <a:ext cx="357480" cy="346320"/>
          </a:xfrm>
          <a:prstGeom prst="rect">
            <a:avLst/>
          </a:prstGeom>
          <a:noFill/>
          <a:ln>
            <a:noFill/>
          </a:ln>
        </p:spPr>
        <p:txBody>
          <a:bodyPr lIns="90000" rIns="90000" tIns="45000" bIns="45000"/>
          <a:p>
            <a:r>
              <a:rPr lang="en-US">
                <a:latin typeface="Arial"/>
              </a:rPr>
              <a:t>i1</a:t>
            </a:r>
            <a:endParaRPr/>
          </a:p>
        </p:txBody>
      </p:sp>
      <p:sp>
        <p:nvSpPr>
          <p:cNvPr id="531" name="TextShape 8"/>
          <p:cNvSpPr txBox="1"/>
          <p:nvPr/>
        </p:nvSpPr>
        <p:spPr>
          <a:xfrm>
            <a:off x="1012320" y="5985720"/>
            <a:ext cx="724680" cy="346320"/>
          </a:xfrm>
          <a:prstGeom prst="rect">
            <a:avLst/>
          </a:prstGeom>
          <a:noFill/>
          <a:ln>
            <a:noFill/>
          </a:ln>
        </p:spPr>
        <p:txBody>
          <a:bodyPr lIns="90000" rIns="90000" tIns="45000" bIns="45000"/>
          <a:p>
            <a:r>
              <a:rPr lang="en-US">
                <a:latin typeface="Arial"/>
              </a:rPr>
              <a:t>value</a:t>
            </a:r>
            <a:endParaRPr/>
          </a:p>
        </p:txBody>
      </p:sp>
      <p:sp>
        <p:nvSpPr>
          <p:cNvPr id="532" name="CustomShape 9"/>
          <p:cNvSpPr/>
          <p:nvPr/>
        </p:nvSpPr>
        <p:spPr>
          <a:xfrm>
            <a:off x="2742120" y="5966280"/>
            <a:ext cx="91404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function</a:t>
            </a:r>
            <a:endParaRPr/>
          </a:p>
        </p:txBody>
      </p:sp>
      <p:sp>
        <p:nvSpPr>
          <p:cNvPr id="533" name="Line 10"/>
          <p:cNvSpPr/>
          <p:nvPr/>
        </p:nvSpPr>
        <p:spPr>
          <a:xfrm>
            <a:off x="1005480" y="5874840"/>
            <a:ext cx="731160" cy="0"/>
          </a:xfrm>
          <a:prstGeom prst="line">
            <a:avLst/>
          </a:prstGeom>
          <a:ln>
            <a:solidFill>
              <a:srgbClr val="000000"/>
            </a:solidFill>
          </a:ln>
        </p:spPr>
      </p:sp>
      <p:sp>
        <p:nvSpPr>
          <p:cNvPr id="534" name="Line 11"/>
          <p:cNvSpPr/>
          <p:nvPr/>
        </p:nvSpPr>
        <p:spPr>
          <a:xfrm>
            <a:off x="1736640" y="6240600"/>
            <a:ext cx="914040" cy="0"/>
          </a:xfrm>
          <a:prstGeom prst="line">
            <a:avLst/>
          </a:prstGeom>
          <a:ln>
            <a:solidFill>
              <a:srgbClr val="000000"/>
            </a:solidFill>
            <a:tailEnd len="med" type="triangle" w="med"/>
          </a:ln>
        </p:spPr>
      </p:sp>
      <p:sp>
        <p:nvSpPr>
          <p:cNvPr id="535" name="CustomShape 12"/>
          <p:cNvSpPr/>
          <p:nvPr/>
        </p:nvSpPr>
        <p:spPr>
          <a:xfrm>
            <a:off x="4980600" y="5326200"/>
            <a:ext cx="914040" cy="1216440"/>
          </a:xfrm>
          <a:prstGeom prst="rect">
            <a:avLst/>
          </a:prstGeom>
          <a:solidFill>
            <a:srgbClr val="ffffff"/>
          </a:solidFill>
          <a:ln>
            <a:solidFill>
              <a:srgbClr val="3465a4"/>
            </a:solidFill>
          </a:ln>
        </p:spPr>
        <p:style>
          <a:lnRef idx="0"/>
          <a:fillRef idx="0"/>
          <a:effectRef idx="0"/>
          <a:fontRef idx="minor"/>
        </p:style>
      </p:sp>
      <p:sp>
        <p:nvSpPr>
          <p:cNvPr id="536" name="TextShape 13"/>
          <p:cNvSpPr txBox="1"/>
          <p:nvPr/>
        </p:nvSpPr>
        <p:spPr>
          <a:xfrm>
            <a:off x="5112360" y="5437080"/>
            <a:ext cx="357480" cy="346320"/>
          </a:xfrm>
          <a:prstGeom prst="rect">
            <a:avLst/>
          </a:prstGeom>
          <a:noFill/>
          <a:ln>
            <a:noFill/>
          </a:ln>
        </p:spPr>
        <p:txBody>
          <a:bodyPr lIns="90000" rIns="90000" tIns="45000" bIns="45000"/>
          <a:p>
            <a:r>
              <a:rPr lang="en-US">
                <a:latin typeface="Arial"/>
              </a:rPr>
              <a:t>i1</a:t>
            </a:r>
            <a:endParaRPr/>
          </a:p>
        </p:txBody>
      </p:sp>
      <p:sp>
        <p:nvSpPr>
          <p:cNvPr id="537" name="TextShape 14"/>
          <p:cNvSpPr txBox="1"/>
          <p:nvPr/>
        </p:nvSpPr>
        <p:spPr>
          <a:xfrm>
            <a:off x="5078880" y="5985720"/>
            <a:ext cx="724680" cy="346320"/>
          </a:xfrm>
          <a:prstGeom prst="rect">
            <a:avLst/>
          </a:prstGeom>
          <a:noFill/>
          <a:ln>
            <a:noFill/>
          </a:ln>
        </p:spPr>
        <p:txBody>
          <a:bodyPr lIns="90000" rIns="90000" tIns="45000" bIns="45000"/>
          <a:p>
            <a:r>
              <a:rPr lang="en-US">
                <a:latin typeface="Arial"/>
              </a:rPr>
              <a:t>value</a:t>
            </a:r>
            <a:endParaRPr/>
          </a:p>
        </p:txBody>
      </p:sp>
      <p:sp>
        <p:nvSpPr>
          <p:cNvPr id="538" name="CustomShape 15"/>
          <p:cNvSpPr/>
          <p:nvPr/>
        </p:nvSpPr>
        <p:spPr>
          <a:xfrm>
            <a:off x="8536320" y="5966280"/>
            <a:ext cx="92844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function</a:t>
            </a:r>
            <a:endParaRPr/>
          </a:p>
        </p:txBody>
      </p:sp>
      <p:sp>
        <p:nvSpPr>
          <p:cNvPr id="539" name="Line 16"/>
          <p:cNvSpPr/>
          <p:nvPr/>
        </p:nvSpPr>
        <p:spPr>
          <a:xfrm>
            <a:off x="5072040" y="5874840"/>
            <a:ext cx="731160" cy="0"/>
          </a:xfrm>
          <a:prstGeom prst="line">
            <a:avLst/>
          </a:prstGeom>
          <a:ln>
            <a:solidFill>
              <a:srgbClr val="000000"/>
            </a:solidFill>
          </a:ln>
        </p:spPr>
      </p:sp>
      <p:sp>
        <p:nvSpPr>
          <p:cNvPr id="540" name="Line 17"/>
          <p:cNvSpPr/>
          <p:nvPr/>
        </p:nvSpPr>
        <p:spPr>
          <a:xfrm>
            <a:off x="5803200" y="6240600"/>
            <a:ext cx="914040" cy="0"/>
          </a:xfrm>
          <a:prstGeom prst="line">
            <a:avLst/>
          </a:prstGeom>
          <a:ln>
            <a:solidFill>
              <a:srgbClr val="000000"/>
            </a:solidFill>
            <a:tailEnd len="med" type="triangle" w="med"/>
          </a:ln>
        </p:spPr>
      </p:sp>
      <p:sp>
        <p:nvSpPr>
          <p:cNvPr id="541" name="CustomShape 18"/>
          <p:cNvSpPr/>
          <p:nvPr/>
        </p:nvSpPr>
        <p:spPr>
          <a:xfrm>
            <a:off x="6772680" y="5966280"/>
            <a:ext cx="905400" cy="45720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p>
            <a:pPr algn="ctr"/>
            <a:r>
              <a:rPr lang="en-US">
                <a:latin typeface="Arial"/>
              </a:rPr>
              <a:t>wrapper</a:t>
            </a:r>
            <a:endParaRPr/>
          </a:p>
        </p:txBody>
      </p:sp>
      <p:sp>
        <p:nvSpPr>
          <p:cNvPr id="542" name="Line 19"/>
          <p:cNvSpPr/>
          <p:nvPr/>
        </p:nvSpPr>
        <p:spPr>
          <a:xfrm>
            <a:off x="7806960" y="6240600"/>
            <a:ext cx="602640" cy="0"/>
          </a:xfrm>
          <a:prstGeom prst="line">
            <a:avLst/>
          </a:prstGeom>
          <a:ln>
            <a:solidFill>
              <a:srgbClr val="000000"/>
            </a:solidFill>
            <a:tailEnd len="med" type="triangle" w="med"/>
          </a:ln>
        </p:spPr>
      </p:sp>
      <p:sp>
        <p:nvSpPr>
          <p:cNvPr id="543" name="TextShape 20"/>
          <p:cNvSpPr txBox="1"/>
          <p:nvPr/>
        </p:nvSpPr>
        <p:spPr>
          <a:xfrm>
            <a:off x="1096920" y="6798240"/>
            <a:ext cx="2160360" cy="346320"/>
          </a:xfrm>
          <a:prstGeom prst="rect">
            <a:avLst/>
          </a:prstGeom>
          <a:noFill/>
          <a:ln>
            <a:noFill/>
          </a:ln>
        </p:spPr>
        <p:txBody>
          <a:bodyPr lIns="90000" rIns="90000" tIns="45000" bIns="45000"/>
          <a:p>
            <a:r>
              <a:rPr b="1" lang="en-US">
                <a:latin typeface="Arial"/>
              </a:rPr>
              <a:t>Before Decoration</a:t>
            </a:r>
            <a:endParaRPr/>
          </a:p>
        </p:txBody>
      </p:sp>
      <p:sp>
        <p:nvSpPr>
          <p:cNvPr id="544" name="TextShape 21"/>
          <p:cNvSpPr txBox="1"/>
          <p:nvPr/>
        </p:nvSpPr>
        <p:spPr>
          <a:xfrm>
            <a:off x="6207480" y="6798240"/>
            <a:ext cx="1969920" cy="346320"/>
          </a:xfrm>
          <a:prstGeom prst="rect">
            <a:avLst/>
          </a:prstGeom>
          <a:noFill/>
          <a:ln>
            <a:noFill/>
          </a:ln>
        </p:spPr>
        <p:txBody>
          <a:bodyPr lIns="90000" rIns="90000" tIns="45000" bIns="45000"/>
          <a:p>
            <a:r>
              <a:rPr b="1" lang="en-US">
                <a:latin typeface="Arial"/>
              </a:rPr>
              <a:t>After Decoration</a:t>
            </a:r>
            <a:endParaRPr/>
          </a:p>
        </p:txBody>
      </p:sp>
      <p:sp>
        <p:nvSpPr>
          <p:cNvPr id="545" name="Line 22"/>
          <p:cNvSpPr/>
          <p:nvPr/>
        </p:nvSpPr>
        <p:spPr>
          <a:xfrm>
            <a:off x="4296240" y="5295960"/>
            <a:ext cx="0" cy="1646280"/>
          </a:xfrm>
          <a:prstGeom prst="line">
            <a:avLst/>
          </a:prstGeom>
          <a:ln w="36720">
            <a:solidFill>
              <a:srgbClr val="000000"/>
            </a:solidFill>
            <a:round/>
          </a:ln>
        </p:spPr>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Using an IframeWrap'd page object</a:t>
            </a:r>
            <a:endParaRPr/>
          </a:p>
        </p:txBody>
      </p:sp>
      <p:sp>
        <p:nvSpPr>
          <p:cNvPr id="547" name="TextShape 2"/>
          <p:cNvSpPr txBox="1"/>
          <p:nvPr/>
        </p:nvSpPr>
        <p:spPr>
          <a:xfrm>
            <a:off x="1101960" y="5090400"/>
            <a:ext cx="180720" cy="430200"/>
          </a:xfrm>
          <a:prstGeom prst="rect">
            <a:avLst/>
          </a:prstGeom>
          <a:noFill/>
          <a:ln>
            <a:noFill/>
          </a:ln>
        </p:spPr>
      </p:sp>
      <p:sp>
        <p:nvSpPr>
          <p:cNvPr id="548" name="TextShape 3"/>
          <p:cNvSpPr txBox="1"/>
          <p:nvPr/>
        </p:nvSpPr>
        <p:spPr>
          <a:xfrm>
            <a:off x="1101960" y="5090400"/>
            <a:ext cx="180720" cy="430200"/>
          </a:xfrm>
          <a:prstGeom prst="rect">
            <a:avLst/>
          </a:prstGeom>
          <a:noFill/>
          <a:ln>
            <a:noFill/>
          </a:ln>
        </p:spPr>
      </p:sp>
      <p:sp>
        <p:nvSpPr>
          <p:cNvPr id="549" name="TextShape 4"/>
          <p:cNvSpPr txBox="1"/>
          <p:nvPr/>
        </p:nvSpPr>
        <p:spPr>
          <a:xfrm>
            <a:off x="584280" y="1661040"/>
            <a:ext cx="6213600" cy="4955040"/>
          </a:xfrm>
          <a:prstGeom prst="rect">
            <a:avLst/>
          </a:prstGeom>
          <a:noFill/>
          <a:ln>
            <a:noFill/>
          </a:ln>
        </p:spPr>
        <p:txBody>
          <a:bodyPr lIns="90000" rIns="90000" tIns="45000" bIns="45000"/>
          <a:p>
            <a:r>
              <a:rPr lang="en-US">
                <a:solidFill>
                  <a:srgbClr val="ff7700"/>
                </a:solidFill>
                <a:latin typeface="Liberation Sans;Arial"/>
              </a:rPr>
              <a:t>class</a:t>
            </a:r>
            <a:r>
              <a:rPr lang="en-US">
                <a:solidFill>
                  <a:srgbClr val="000000"/>
                </a:solidFill>
                <a:latin typeface="Arial"/>
              </a:rPr>
              <a:t> FramedInputs</a:t>
            </a:r>
            <a:r>
              <a:rPr lang="en-US">
                <a:solidFill>
                  <a:srgbClr val="66cc66"/>
                </a:solidFill>
                <a:latin typeface="Arial"/>
              </a:rPr>
              <a:t>(</a:t>
            </a:r>
            <a:r>
              <a:rPr lang="en-US">
                <a:solidFill>
                  <a:srgbClr val="000000"/>
                </a:solidFill>
                <a:latin typeface="Arial"/>
              </a:rPr>
              <a:t>BasePageObject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Liberation Sans;Arial"/>
              </a:rPr>
              <a:t>    </a:t>
            </a:r>
            <a:r>
              <a:rPr lang="en-US">
                <a:solidFill>
                  <a:srgbClr val="ff7700"/>
                </a:solidFill>
                <a:latin typeface="Liberation Sans;Arial"/>
              </a:rPr>
              <a:t>def</a:t>
            </a:r>
            <a:r>
              <a:rPr lang="en-US">
                <a:solidFill>
                  <a:srgbClr val="000000"/>
                </a:solidFill>
                <a:latin typeface="Liberation Sans;Arial"/>
              </a:rPr>
              <a:t> </a:t>
            </a:r>
            <a:r>
              <a:rPr lang="en-US">
                <a:solidFill>
                  <a:srgbClr val="0000cd"/>
                </a:solidFill>
                <a:latin typeface="Liberation Sans;Arial"/>
              </a:rPr>
              <a:t>__init__</a:t>
            </a:r>
            <a:r>
              <a:rPr lang="en-US">
                <a:solidFill>
                  <a:srgbClr val="66cc66"/>
                </a:solidFill>
                <a:latin typeface="Liberation Sans;Arial"/>
              </a:rPr>
              <a:t>(</a:t>
            </a:r>
            <a:r>
              <a:rPr lang="en-US">
                <a:solidFill>
                  <a:srgbClr val="008000"/>
                </a:solidFill>
                <a:latin typeface="Liberation Sans;Arial"/>
              </a:rPr>
              <a:t>self</a:t>
            </a:r>
            <a:r>
              <a:rPr lang="en-US">
                <a:solidFill>
                  <a:srgbClr val="66cc66"/>
                </a:solidFill>
                <a:latin typeface="Liberation Sans;Arial"/>
              </a:rPr>
              <a:t>)</a:t>
            </a:r>
            <a:r>
              <a:rPr lang="en-US">
                <a:solidFill>
                  <a:srgbClr val="000000"/>
                </a:solidFill>
                <a:latin typeface="Liberation Sans;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i0</a:t>
            </a:r>
            <a:r>
              <a:rPr lang="en-US">
                <a:solidFill>
                  <a:srgbClr val="000000"/>
                </a:solidFill>
                <a:latin typeface="Liberation Sans;Arial"/>
              </a:rPr>
              <a:t> = Text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#i0'</a:t>
            </a:r>
            <a:r>
              <a:rPr lang="en-US">
                <a:solidFill>
                  <a:srgbClr val="66cc66"/>
                </a:solidFill>
                <a:latin typeface="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i1</a:t>
            </a:r>
            <a:r>
              <a:rPr lang="en-US">
                <a:solidFill>
                  <a:srgbClr val="000000"/>
                </a:solidFill>
                <a:latin typeface="Liberation Sans;Arial"/>
              </a:rPr>
              <a:t> = IframeWrap</a:t>
            </a:r>
            <a:r>
              <a:rPr lang="en-US">
                <a:solidFill>
                  <a:srgbClr val="66cc66"/>
                </a:solidFill>
                <a:latin typeface="Liberation Sans;Arial"/>
              </a:rPr>
              <a:t>(</a:t>
            </a:r>
            <a:r>
              <a:rPr lang="en-US">
                <a:solidFill>
                  <a:srgbClr val="000000"/>
                </a:solidFill>
                <a:latin typeface="Liberation Sans;Arial"/>
              </a:rPr>
              <a:t> Text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#i1'</a:t>
            </a:r>
            <a:r>
              <a:rPr lang="en-US">
                <a:solidFill>
                  <a:srgbClr val="66cc66"/>
                </a:solidFill>
                <a:latin typeface="Arial"/>
              </a:rPr>
              <a:t>)</a:t>
            </a:r>
            <a:r>
              <a:rPr lang="en-US">
                <a:solidFill>
                  <a:srgbClr val="000000"/>
                </a:solidFill>
                <a:latin typeface="Arial"/>
              </a:rPr>
              <a:t>, </a:t>
            </a:r>
            <a:r>
              <a:rPr lang="en-US">
                <a:solidFill>
                  <a:srgbClr val="66cc66"/>
                </a:solidFill>
                <a:latin typeface="Arial"/>
              </a:rPr>
              <a:t>[</a:t>
            </a:r>
            <a:r>
              <a:rPr lang="en-US">
                <a:solidFill>
                  <a:srgbClr val="483d8b"/>
                </a:solidFill>
                <a:latin typeface="Arial"/>
              </a:rPr>
              <a:t>'#frame1'</a:t>
            </a:r>
            <a:r>
              <a:rPr lang="en-US">
                <a:solidFill>
                  <a:srgbClr val="66cc66"/>
                </a:solidFill>
                <a:latin typeface="Arial"/>
              </a:rPr>
              <a:t>]</a:t>
            </a:r>
            <a:r>
              <a:rPr lang="en-US">
                <a:solidFill>
                  <a:srgbClr val="000000"/>
                </a:solidFill>
                <a:latin typeface="Arial"/>
              </a:rPr>
              <a:t> </a:t>
            </a:r>
            <a:r>
              <a:rPr lang="en-US">
                <a:solidFill>
                  <a:srgbClr val="66cc66"/>
                </a:solidFill>
                <a:latin typeface="Arial"/>
              </a:rPr>
              <a:t>)</a:t>
            </a:r>
            <a:endParaRPr/>
          </a:p>
          <a:p>
            <a:r>
              <a:rPr lang="en-US">
                <a:solidFill>
                  <a:srgbClr val="000000"/>
                </a:solidFill>
                <a:latin typeface="Liberation Sans;Arial"/>
              </a:rPr>
              <a:t>        </a:t>
            </a:r>
            <a:r>
              <a:rPr lang="en-US">
                <a:solidFill>
                  <a:srgbClr val="008000"/>
                </a:solidFill>
                <a:latin typeface="Liberation Sans;Arial"/>
              </a:rPr>
              <a:t>self</a:t>
            </a:r>
            <a:r>
              <a:rPr lang="en-US">
                <a:solidFill>
                  <a:srgbClr val="000000"/>
                </a:solidFill>
                <a:latin typeface="Liberation Sans;Arial"/>
              </a:rPr>
              <a:t>.</a:t>
            </a:r>
            <a:r>
              <a:rPr lang="en-US">
                <a:solidFill>
                  <a:srgbClr val="000000"/>
                </a:solidFill>
                <a:latin typeface="Liberation Sans;Arial"/>
              </a:rPr>
              <a:t>i2</a:t>
            </a:r>
            <a:r>
              <a:rPr lang="en-US">
                <a:solidFill>
                  <a:srgbClr val="000000"/>
                </a:solidFill>
                <a:latin typeface="Liberation Sans;Arial"/>
              </a:rPr>
              <a:t> = IframeWrap</a:t>
            </a:r>
            <a:r>
              <a:rPr lang="en-US">
                <a:solidFill>
                  <a:srgbClr val="66cc66"/>
                </a:solidFill>
                <a:latin typeface="Liberation Sans;Arial"/>
              </a:rPr>
              <a:t>(</a:t>
            </a:r>
            <a:r>
              <a:rPr lang="en-US">
                <a:solidFill>
                  <a:srgbClr val="000000"/>
                </a:solidFill>
                <a:latin typeface="Liberation Sans;Arial"/>
              </a:rPr>
              <a:t> Text</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#i2'</a:t>
            </a:r>
            <a:r>
              <a:rPr lang="en-US">
                <a:solidFill>
                  <a:srgbClr val="66cc66"/>
                </a:solidFill>
                <a:latin typeface="Arial"/>
              </a:rPr>
              <a:t>)</a:t>
            </a:r>
            <a:r>
              <a:rPr lang="en-US">
                <a:solidFill>
                  <a:srgbClr val="000000"/>
                </a:solidFill>
                <a:latin typeface="Arial"/>
              </a:rPr>
              <a:t>, </a:t>
            </a:r>
            <a:r>
              <a:rPr lang="en-US">
                <a:solidFill>
                  <a:srgbClr val="66cc66"/>
                </a:solidFill>
                <a:latin typeface="Arial"/>
              </a:rPr>
              <a:t>[</a:t>
            </a:r>
            <a:r>
              <a:rPr lang="en-US">
                <a:solidFill>
                  <a:srgbClr val="483d8b"/>
                </a:solidFill>
                <a:latin typeface="Arial"/>
              </a:rPr>
              <a:t>'#frame2'</a:t>
            </a:r>
            <a:r>
              <a:rPr lang="en-US">
                <a:solidFill>
                  <a:srgbClr val="000000"/>
                </a:solidFill>
                <a:latin typeface="Arial"/>
              </a:rPr>
              <a:t>, </a:t>
            </a:r>
            <a:r>
              <a:rPr lang="en-US">
                <a:solidFill>
                  <a:srgbClr val="483d8b"/>
                </a:solidFill>
                <a:latin typeface="Arial"/>
              </a:rPr>
              <a:t>'#frame1'</a:t>
            </a:r>
            <a:r>
              <a:rPr lang="en-US">
                <a:solidFill>
                  <a:srgbClr val="66cc66"/>
                </a:solidFill>
                <a:latin typeface="Arial"/>
              </a:rPr>
              <a:t>]</a:t>
            </a:r>
            <a:r>
              <a:rPr lang="en-US">
                <a:solidFill>
                  <a:srgbClr val="000000"/>
                </a:solidFill>
                <a:latin typeface="Arial"/>
              </a:rPr>
              <a:t> </a:t>
            </a:r>
            <a:r>
              <a:rPr lang="en-US">
                <a:solidFill>
                  <a:srgbClr val="66cc66"/>
                </a:solidFill>
                <a:latin typeface="Arial"/>
              </a:rPr>
              <a:t>)</a:t>
            </a:r>
            <a:endParaRPr/>
          </a:p>
          <a:p>
            <a:endParaRPr/>
          </a:p>
          <a:p>
            <a:endParaRPr/>
          </a:p>
          <a:p>
            <a:r>
              <a:rPr lang="en-US">
                <a:solidFill>
                  <a:srgbClr val="000000"/>
                </a:solidFill>
                <a:latin typeface="Liberation Sans;Arial"/>
              </a:rPr>
              <a:t>po = FramedInputs</a:t>
            </a:r>
            <a:r>
              <a:rPr lang="en-US">
                <a:solidFill>
                  <a:srgbClr val="66cc66"/>
                </a:solidFill>
                <a:latin typeface="Liberation Sans;Arial"/>
              </a:rPr>
              <a:t>()</a:t>
            </a:r>
            <a:endParaRPr/>
          </a:p>
          <a:p>
            <a:endParaRPr/>
          </a:p>
          <a:p>
            <a:r>
              <a:rPr i="1" lang="en-US">
                <a:solidFill>
                  <a:srgbClr val="808080"/>
                </a:solidFill>
                <a:latin typeface="Liberation Sans;Arial"/>
              </a:rPr>
              <a:t># print out the current text in the widgets</a:t>
            </a:r>
            <a:endParaRPr/>
          </a:p>
          <a:p>
            <a:r>
              <a:rPr b="1" lang="en-US">
                <a:solidFill>
                  <a:srgbClr val="ff7700"/>
                </a:solidFill>
                <a:latin typeface="Liberation Sans;Arial"/>
              </a:rPr>
              <a:t>print</a:t>
            </a:r>
            <a:r>
              <a:rPr lang="en-US">
                <a:solidFill>
                  <a:srgbClr val="000000"/>
                </a:solidFill>
                <a:latin typeface="Liberation Sans;Arial"/>
              </a:rPr>
              <a:t> </a:t>
            </a:r>
            <a:r>
              <a:rPr lang="en-US">
                <a:solidFill>
                  <a:srgbClr val="483d8b"/>
                </a:solidFill>
                <a:latin typeface="Liberation Sans;Arial"/>
              </a:rPr>
              <a:t>"i0.value = %s"</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po.</a:t>
            </a:r>
            <a:r>
              <a:rPr lang="en-US">
                <a:solidFill>
                  <a:srgbClr val="000000"/>
                </a:solidFill>
                <a:latin typeface="Liberation Sans;Arial"/>
              </a:rPr>
              <a:t>i0</a:t>
            </a:r>
            <a:r>
              <a:rPr lang="en-US">
                <a:solidFill>
                  <a:srgbClr val="000000"/>
                </a:solidFill>
                <a:latin typeface="Liberation Sans;Arial"/>
              </a:rPr>
              <a:t>.</a:t>
            </a:r>
            <a:r>
              <a:rPr lang="en-US">
                <a:solidFill>
                  <a:srgbClr val="000000"/>
                </a:solidFill>
                <a:latin typeface="Liberation Sans;Arial"/>
              </a:rPr>
              <a:t>value</a:t>
            </a:r>
            <a:r>
              <a:rPr lang="en-US">
                <a:solidFill>
                  <a:srgbClr val="66cc66"/>
                </a:solidFill>
                <a:latin typeface="Liberation Sans;Arial"/>
              </a:rPr>
              <a:t>)</a:t>
            </a:r>
            <a:endParaRPr/>
          </a:p>
          <a:p>
            <a:r>
              <a:rPr b="1" lang="en-US">
                <a:solidFill>
                  <a:srgbClr val="ff7700"/>
                </a:solidFill>
                <a:latin typeface="Liberation Sans;Arial"/>
              </a:rPr>
              <a:t>print</a:t>
            </a:r>
            <a:r>
              <a:rPr lang="en-US">
                <a:solidFill>
                  <a:srgbClr val="000000"/>
                </a:solidFill>
                <a:latin typeface="Liberation Sans;Arial"/>
              </a:rPr>
              <a:t> </a:t>
            </a:r>
            <a:r>
              <a:rPr lang="en-US">
                <a:solidFill>
                  <a:srgbClr val="483d8b"/>
                </a:solidFill>
                <a:latin typeface="Liberation Sans;Arial"/>
              </a:rPr>
              <a:t>"i1.value = %s"</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po.</a:t>
            </a:r>
            <a:r>
              <a:rPr lang="en-US">
                <a:solidFill>
                  <a:srgbClr val="000000"/>
                </a:solidFill>
                <a:latin typeface="Liberation Sans;Arial"/>
              </a:rPr>
              <a:t>i1</a:t>
            </a:r>
            <a:r>
              <a:rPr lang="en-US">
                <a:solidFill>
                  <a:srgbClr val="000000"/>
                </a:solidFill>
                <a:latin typeface="Liberation Sans;Arial"/>
              </a:rPr>
              <a:t>.</a:t>
            </a:r>
            <a:r>
              <a:rPr lang="en-US">
                <a:solidFill>
                  <a:srgbClr val="000000"/>
                </a:solidFill>
                <a:latin typeface="Liberation Sans;Arial"/>
              </a:rPr>
              <a:t>value</a:t>
            </a:r>
            <a:r>
              <a:rPr lang="en-US">
                <a:solidFill>
                  <a:srgbClr val="66cc66"/>
                </a:solidFill>
                <a:latin typeface="Liberation Sans;Arial"/>
              </a:rPr>
              <a:t>)</a:t>
            </a:r>
            <a:endParaRPr/>
          </a:p>
          <a:p>
            <a:r>
              <a:rPr b="1" lang="en-US">
                <a:solidFill>
                  <a:srgbClr val="ff7700"/>
                </a:solidFill>
                <a:latin typeface="Liberation Sans;Arial"/>
              </a:rPr>
              <a:t>print</a:t>
            </a:r>
            <a:r>
              <a:rPr lang="en-US">
                <a:solidFill>
                  <a:srgbClr val="000000"/>
                </a:solidFill>
                <a:latin typeface="Liberation Sans;Arial"/>
              </a:rPr>
              <a:t> </a:t>
            </a:r>
            <a:r>
              <a:rPr lang="en-US">
                <a:solidFill>
                  <a:srgbClr val="483d8b"/>
                </a:solidFill>
                <a:latin typeface="Liberation Sans;Arial"/>
              </a:rPr>
              <a:t>"i2.value = %s"</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 </a:t>
            </a:r>
            <a:r>
              <a:rPr lang="en-US">
                <a:solidFill>
                  <a:srgbClr val="66cc66"/>
                </a:solidFill>
                <a:latin typeface="Liberation Sans;Arial"/>
              </a:rPr>
              <a:t>(</a:t>
            </a:r>
            <a:r>
              <a:rPr lang="en-US">
                <a:solidFill>
                  <a:srgbClr val="000000"/>
                </a:solidFill>
                <a:latin typeface="Liberation Sans;Arial"/>
              </a:rPr>
              <a:t>po.</a:t>
            </a:r>
            <a:r>
              <a:rPr lang="en-US">
                <a:solidFill>
                  <a:srgbClr val="000000"/>
                </a:solidFill>
                <a:latin typeface="Liberation Sans;Arial"/>
              </a:rPr>
              <a:t>i2</a:t>
            </a:r>
            <a:r>
              <a:rPr lang="en-US">
                <a:solidFill>
                  <a:srgbClr val="000000"/>
                </a:solidFill>
                <a:latin typeface="Liberation Sans;Arial"/>
              </a:rPr>
              <a:t>.</a:t>
            </a:r>
            <a:r>
              <a:rPr lang="en-US">
                <a:solidFill>
                  <a:srgbClr val="000000"/>
                </a:solidFill>
                <a:latin typeface="Liberation Sans;Arial"/>
              </a:rPr>
              <a:t>value</a:t>
            </a:r>
            <a:r>
              <a:rPr lang="en-US">
                <a:solidFill>
                  <a:srgbClr val="66cc66"/>
                </a:solidFill>
                <a:latin typeface="Liberation Sans;Arial"/>
              </a:rPr>
              <a:t>)</a:t>
            </a:r>
            <a:endParaRPr/>
          </a:p>
          <a:p>
            <a:endParaRPr/>
          </a:p>
          <a:p>
            <a:r>
              <a:rPr i="1" lang="en-US">
                <a:solidFill>
                  <a:srgbClr val="808080"/>
                </a:solidFill>
                <a:latin typeface="Liberation Sans;Arial"/>
              </a:rPr>
              <a:t># update the text in the widgets</a:t>
            </a:r>
            <a:endParaRPr/>
          </a:p>
          <a:p>
            <a:r>
              <a:rPr lang="en-US">
                <a:solidFill>
                  <a:srgbClr val="000000"/>
                </a:solidFill>
                <a:latin typeface="Liberation Sans;Arial"/>
              </a:rPr>
              <a:t>po.</a:t>
            </a:r>
            <a:r>
              <a:rPr lang="en-US">
                <a:solidFill>
                  <a:srgbClr val="000000"/>
                </a:solidFill>
                <a:latin typeface="Liberation Sans;Arial"/>
              </a:rPr>
              <a:t>i0</a:t>
            </a:r>
            <a:r>
              <a:rPr lang="en-US">
                <a:solidFill>
                  <a:srgbClr val="000000"/>
                </a:solidFill>
                <a:latin typeface="Liberation Sans;Arial"/>
              </a:rPr>
              <a:t>.</a:t>
            </a:r>
            <a:r>
              <a:rPr lang="en-US">
                <a:solidFill>
                  <a:srgbClr val="000000"/>
                </a:solidFill>
                <a:latin typeface="Liberation Sans;Arial"/>
              </a:rPr>
              <a:t>value</a:t>
            </a:r>
            <a:r>
              <a:rPr lang="en-US">
                <a:solidFill>
                  <a:srgbClr val="000000"/>
                </a:solidFill>
                <a:latin typeface="Liberation Sans;Arial"/>
              </a:rPr>
              <a:t> = </a:t>
            </a:r>
            <a:r>
              <a:rPr lang="en-US">
                <a:solidFill>
                  <a:srgbClr val="483d8b"/>
                </a:solidFill>
                <a:latin typeface="Liberation Sans;Arial"/>
              </a:rPr>
              <a:t>'i0 text'</a:t>
            </a:r>
            <a:endParaRPr/>
          </a:p>
          <a:p>
            <a:r>
              <a:rPr lang="en-US">
                <a:solidFill>
                  <a:srgbClr val="000000"/>
                </a:solidFill>
                <a:latin typeface="Liberation Sans;Arial"/>
              </a:rPr>
              <a:t>po.</a:t>
            </a:r>
            <a:r>
              <a:rPr lang="en-US">
                <a:solidFill>
                  <a:srgbClr val="000000"/>
                </a:solidFill>
                <a:latin typeface="Liberation Sans;Arial"/>
              </a:rPr>
              <a:t>i1</a:t>
            </a:r>
            <a:r>
              <a:rPr lang="en-US">
                <a:solidFill>
                  <a:srgbClr val="000000"/>
                </a:solidFill>
                <a:latin typeface="Liberation Sans;Arial"/>
              </a:rPr>
              <a:t>.</a:t>
            </a:r>
            <a:r>
              <a:rPr lang="en-US">
                <a:solidFill>
                  <a:srgbClr val="000000"/>
                </a:solidFill>
                <a:latin typeface="Liberation Sans;Arial"/>
              </a:rPr>
              <a:t>value</a:t>
            </a:r>
            <a:r>
              <a:rPr lang="en-US">
                <a:solidFill>
                  <a:srgbClr val="000000"/>
                </a:solidFill>
                <a:latin typeface="Liberation Sans;Arial"/>
              </a:rPr>
              <a:t> = </a:t>
            </a:r>
            <a:r>
              <a:rPr lang="en-US">
                <a:solidFill>
                  <a:srgbClr val="483d8b"/>
                </a:solidFill>
                <a:latin typeface="Liberation Sans;Arial"/>
              </a:rPr>
              <a:t>'new i1 text'</a:t>
            </a:r>
            <a:endParaRPr/>
          </a:p>
          <a:p>
            <a:r>
              <a:rPr lang="en-US">
                <a:solidFill>
                  <a:srgbClr val="000000"/>
                </a:solidFill>
                <a:latin typeface="Liberation Sans;Arial"/>
              </a:rPr>
              <a:t>po.</a:t>
            </a:r>
            <a:r>
              <a:rPr lang="en-US">
                <a:solidFill>
                  <a:srgbClr val="000000"/>
                </a:solidFill>
                <a:latin typeface="Liberation Sans;Arial"/>
              </a:rPr>
              <a:t>i2</a:t>
            </a:r>
            <a:r>
              <a:rPr lang="en-US">
                <a:solidFill>
                  <a:srgbClr val="000000"/>
                </a:solidFill>
                <a:latin typeface="Liberation Sans;Arial"/>
              </a:rPr>
              <a:t>.</a:t>
            </a:r>
            <a:r>
              <a:rPr lang="en-US">
                <a:solidFill>
                  <a:srgbClr val="000000"/>
                </a:solidFill>
                <a:latin typeface="Liberation Sans;Arial"/>
              </a:rPr>
              <a:t>value</a:t>
            </a:r>
            <a:r>
              <a:rPr lang="en-US">
                <a:solidFill>
                  <a:srgbClr val="000000"/>
                </a:solidFill>
                <a:latin typeface="Liberation Sans;Arial"/>
              </a:rPr>
              <a:t> = </a:t>
            </a:r>
            <a:r>
              <a:rPr lang="en-US">
                <a:solidFill>
                  <a:srgbClr val="483d8b"/>
                </a:solidFill>
                <a:latin typeface="Liberation Sans;Arial"/>
              </a:rPr>
              <a:t>'new i2 text too'</a:t>
            </a:r>
            <a:endParaRPr/>
          </a:p>
          <a:p>
            <a:endParaRPr/>
          </a:p>
        </p:txBody>
      </p:sp>
      <p:pic>
        <p:nvPicPr>
          <p:cNvPr id="550" name="" descr=""/>
          <p:cNvPicPr/>
          <p:nvPr/>
        </p:nvPicPr>
        <p:blipFill>
          <a:blip r:embed="rId1"/>
          <a:stretch/>
        </p:blipFill>
        <p:spPr>
          <a:xfrm>
            <a:off x="6808320" y="1292040"/>
            <a:ext cx="2998800" cy="257220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Accessing the hub shell</a:t>
            </a:r>
            <a:endParaRPr/>
          </a:p>
        </p:txBody>
      </p:sp>
      <p:sp>
        <p:nvSpPr>
          <p:cNvPr id="552" name="CustomShape 2"/>
          <p:cNvSpPr/>
          <p:nvPr/>
        </p:nvSpPr>
        <p:spPr>
          <a:xfrm>
            <a:off x="5897880" y="2616120"/>
            <a:ext cx="2019240" cy="5320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Web Server</a:t>
            </a:r>
            <a:endParaRPr/>
          </a:p>
        </p:txBody>
      </p:sp>
      <p:sp>
        <p:nvSpPr>
          <p:cNvPr id="553" name="CustomShape 3"/>
          <p:cNvSpPr/>
          <p:nvPr/>
        </p:nvSpPr>
        <p:spPr>
          <a:xfrm>
            <a:off x="5987160" y="3782880"/>
            <a:ext cx="1851120" cy="465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Middleware</a:t>
            </a:r>
            <a:endParaRPr/>
          </a:p>
        </p:txBody>
      </p:sp>
      <p:pic>
        <p:nvPicPr>
          <p:cNvPr id="554" name="" descr=""/>
          <p:cNvPicPr/>
          <p:nvPr/>
        </p:nvPicPr>
        <p:blipFill>
          <a:blip r:embed="rId1"/>
          <a:stretch/>
        </p:blipFill>
        <p:spPr>
          <a:xfrm>
            <a:off x="5740560" y="4887000"/>
            <a:ext cx="1146240" cy="1083960"/>
          </a:xfrm>
          <a:prstGeom prst="rect">
            <a:avLst/>
          </a:prstGeom>
          <a:ln>
            <a:noFill/>
          </a:ln>
        </p:spPr>
      </p:pic>
      <p:sp>
        <p:nvSpPr>
          <p:cNvPr id="555" name="Line 4"/>
          <p:cNvSpPr/>
          <p:nvPr/>
        </p:nvSpPr>
        <p:spPr>
          <a:xfrm>
            <a:off x="9525600" y="4442400"/>
            <a:ext cx="103680" cy="831240"/>
          </a:xfrm>
          <a:prstGeom prst="line">
            <a:avLst/>
          </a:prstGeom>
          <a:ln w="9360">
            <a:solidFill>
              <a:srgbClr val="777777"/>
            </a:solidFill>
            <a:miter/>
          </a:ln>
        </p:spPr>
      </p:sp>
      <p:sp>
        <p:nvSpPr>
          <p:cNvPr id="556" name="Line 5"/>
          <p:cNvSpPr/>
          <p:nvPr/>
        </p:nvSpPr>
        <p:spPr>
          <a:xfrm>
            <a:off x="9421200" y="4442400"/>
            <a:ext cx="104040" cy="831240"/>
          </a:xfrm>
          <a:prstGeom prst="line">
            <a:avLst/>
          </a:prstGeom>
          <a:ln w="9360">
            <a:solidFill>
              <a:srgbClr val="777777"/>
            </a:solidFill>
            <a:miter/>
          </a:ln>
        </p:spPr>
      </p:sp>
      <p:sp>
        <p:nvSpPr>
          <p:cNvPr id="557" name="Line 6"/>
          <p:cNvSpPr/>
          <p:nvPr/>
        </p:nvSpPr>
        <p:spPr>
          <a:xfrm>
            <a:off x="9317160" y="4442400"/>
            <a:ext cx="103680" cy="831240"/>
          </a:xfrm>
          <a:prstGeom prst="line">
            <a:avLst/>
          </a:prstGeom>
          <a:ln w="9360">
            <a:solidFill>
              <a:srgbClr val="777777"/>
            </a:solidFill>
            <a:miter/>
          </a:ln>
        </p:spPr>
      </p:sp>
      <p:sp>
        <p:nvSpPr>
          <p:cNvPr id="558" name="Line 7"/>
          <p:cNvSpPr/>
          <p:nvPr/>
        </p:nvSpPr>
        <p:spPr>
          <a:xfrm>
            <a:off x="9213120" y="4442400"/>
            <a:ext cx="103680" cy="831240"/>
          </a:xfrm>
          <a:prstGeom prst="line">
            <a:avLst/>
          </a:prstGeom>
          <a:ln w="9360">
            <a:solidFill>
              <a:srgbClr val="777777"/>
            </a:solidFill>
            <a:miter/>
          </a:ln>
        </p:spPr>
      </p:sp>
      <p:sp>
        <p:nvSpPr>
          <p:cNvPr id="559" name="Line 8"/>
          <p:cNvSpPr/>
          <p:nvPr/>
        </p:nvSpPr>
        <p:spPr>
          <a:xfrm>
            <a:off x="9108720" y="4442400"/>
            <a:ext cx="104040" cy="831240"/>
          </a:xfrm>
          <a:prstGeom prst="line">
            <a:avLst/>
          </a:prstGeom>
          <a:ln w="9360">
            <a:solidFill>
              <a:srgbClr val="777777"/>
            </a:solidFill>
            <a:miter/>
          </a:ln>
        </p:spPr>
      </p:sp>
      <p:sp>
        <p:nvSpPr>
          <p:cNvPr id="560" name="Line 9"/>
          <p:cNvSpPr/>
          <p:nvPr/>
        </p:nvSpPr>
        <p:spPr>
          <a:xfrm>
            <a:off x="9004680" y="4442400"/>
            <a:ext cx="103680" cy="831240"/>
          </a:xfrm>
          <a:prstGeom prst="line">
            <a:avLst/>
          </a:prstGeom>
          <a:ln w="9360">
            <a:solidFill>
              <a:srgbClr val="777777"/>
            </a:solidFill>
            <a:miter/>
          </a:ln>
        </p:spPr>
      </p:sp>
      <p:sp>
        <p:nvSpPr>
          <p:cNvPr id="561" name="Line 10"/>
          <p:cNvSpPr/>
          <p:nvPr/>
        </p:nvSpPr>
        <p:spPr>
          <a:xfrm>
            <a:off x="8900640" y="4442400"/>
            <a:ext cx="103680" cy="831240"/>
          </a:xfrm>
          <a:prstGeom prst="line">
            <a:avLst/>
          </a:prstGeom>
          <a:ln w="9360">
            <a:solidFill>
              <a:srgbClr val="777777"/>
            </a:solidFill>
            <a:miter/>
          </a:ln>
        </p:spPr>
      </p:sp>
      <p:sp>
        <p:nvSpPr>
          <p:cNvPr id="562" name="Line 11"/>
          <p:cNvSpPr/>
          <p:nvPr/>
        </p:nvSpPr>
        <p:spPr>
          <a:xfrm>
            <a:off x="8796240" y="4442400"/>
            <a:ext cx="104040" cy="831240"/>
          </a:xfrm>
          <a:prstGeom prst="line">
            <a:avLst/>
          </a:prstGeom>
          <a:ln w="9360">
            <a:solidFill>
              <a:srgbClr val="777777"/>
            </a:solidFill>
            <a:miter/>
          </a:ln>
        </p:spPr>
      </p:sp>
      <p:sp>
        <p:nvSpPr>
          <p:cNvPr id="563" name="Line 12"/>
          <p:cNvSpPr/>
          <p:nvPr/>
        </p:nvSpPr>
        <p:spPr>
          <a:xfrm>
            <a:off x="8692200" y="4442400"/>
            <a:ext cx="103680" cy="831240"/>
          </a:xfrm>
          <a:prstGeom prst="line">
            <a:avLst/>
          </a:prstGeom>
          <a:ln w="9360">
            <a:solidFill>
              <a:srgbClr val="777777"/>
            </a:solidFill>
            <a:miter/>
          </a:ln>
        </p:spPr>
      </p:sp>
      <p:sp>
        <p:nvSpPr>
          <p:cNvPr id="564" name="Line 13"/>
          <p:cNvSpPr/>
          <p:nvPr/>
        </p:nvSpPr>
        <p:spPr>
          <a:xfrm flipH="1">
            <a:off x="8627400" y="4525560"/>
            <a:ext cx="1001880" cy="0"/>
          </a:xfrm>
          <a:prstGeom prst="line">
            <a:avLst/>
          </a:prstGeom>
          <a:ln w="9360">
            <a:solidFill>
              <a:srgbClr val="777777"/>
            </a:solidFill>
            <a:miter/>
          </a:ln>
        </p:spPr>
      </p:sp>
      <p:sp>
        <p:nvSpPr>
          <p:cNvPr id="565" name="Line 14"/>
          <p:cNvSpPr/>
          <p:nvPr/>
        </p:nvSpPr>
        <p:spPr>
          <a:xfrm flipH="1">
            <a:off x="8640360" y="4636440"/>
            <a:ext cx="1001520" cy="0"/>
          </a:xfrm>
          <a:prstGeom prst="line">
            <a:avLst/>
          </a:prstGeom>
          <a:ln w="9360">
            <a:solidFill>
              <a:srgbClr val="777777"/>
            </a:solidFill>
            <a:miter/>
          </a:ln>
        </p:spPr>
      </p:sp>
      <p:sp>
        <p:nvSpPr>
          <p:cNvPr id="566" name="Line 15"/>
          <p:cNvSpPr/>
          <p:nvPr/>
        </p:nvSpPr>
        <p:spPr>
          <a:xfrm flipH="1">
            <a:off x="8653680" y="4746960"/>
            <a:ext cx="1001520" cy="0"/>
          </a:xfrm>
          <a:prstGeom prst="line">
            <a:avLst/>
          </a:prstGeom>
          <a:ln w="9360">
            <a:solidFill>
              <a:srgbClr val="777777"/>
            </a:solidFill>
            <a:miter/>
          </a:ln>
        </p:spPr>
      </p:sp>
      <p:sp>
        <p:nvSpPr>
          <p:cNvPr id="567" name="Line 16"/>
          <p:cNvSpPr/>
          <p:nvPr/>
        </p:nvSpPr>
        <p:spPr>
          <a:xfrm>
            <a:off x="8667000" y="4858200"/>
            <a:ext cx="1001520" cy="0"/>
          </a:xfrm>
          <a:prstGeom prst="line">
            <a:avLst/>
          </a:prstGeom>
          <a:ln w="9360">
            <a:solidFill>
              <a:srgbClr val="777777"/>
            </a:solidFill>
            <a:miter/>
          </a:ln>
        </p:spPr>
      </p:sp>
      <p:sp>
        <p:nvSpPr>
          <p:cNvPr id="568" name="Line 17"/>
          <p:cNvSpPr/>
          <p:nvPr/>
        </p:nvSpPr>
        <p:spPr>
          <a:xfrm flipH="1">
            <a:off x="8679960" y="4968720"/>
            <a:ext cx="1001520" cy="0"/>
          </a:xfrm>
          <a:prstGeom prst="line">
            <a:avLst/>
          </a:prstGeom>
          <a:ln w="9360">
            <a:solidFill>
              <a:srgbClr val="777777"/>
            </a:solidFill>
            <a:miter/>
          </a:ln>
        </p:spPr>
      </p:sp>
      <p:sp>
        <p:nvSpPr>
          <p:cNvPr id="569" name="Line 18"/>
          <p:cNvSpPr/>
          <p:nvPr/>
        </p:nvSpPr>
        <p:spPr>
          <a:xfrm flipH="1">
            <a:off x="8692920" y="5079600"/>
            <a:ext cx="1001880" cy="0"/>
          </a:xfrm>
          <a:prstGeom prst="line">
            <a:avLst/>
          </a:prstGeom>
          <a:ln w="9360">
            <a:solidFill>
              <a:srgbClr val="777777"/>
            </a:solidFill>
            <a:miter/>
          </a:ln>
        </p:spPr>
      </p:sp>
      <p:sp>
        <p:nvSpPr>
          <p:cNvPr id="570" name="Line 19"/>
          <p:cNvSpPr/>
          <p:nvPr/>
        </p:nvSpPr>
        <p:spPr>
          <a:xfrm flipH="1">
            <a:off x="8705880" y="5190480"/>
            <a:ext cx="1001880" cy="0"/>
          </a:xfrm>
          <a:prstGeom prst="line">
            <a:avLst/>
          </a:prstGeom>
          <a:ln w="9360">
            <a:solidFill>
              <a:srgbClr val="777777"/>
            </a:solidFill>
            <a:miter/>
          </a:ln>
        </p:spPr>
      </p:sp>
      <p:sp>
        <p:nvSpPr>
          <p:cNvPr id="571" name="Line 20"/>
          <p:cNvSpPr/>
          <p:nvPr/>
        </p:nvSpPr>
        <p:spPr>
          <a:xfrm>
            <a:off x="4849920" y="2348280"/>
            <a:ext cx="0" cy="3989160"/>
          </a:xfrm>
          <a:prstGeom prst="line">
            <a:avLst/>
          </a:prstGeom>
          <a:ln w="18360">
            <a:solidFill>
              <a:srgbClr val="808080"/>
            </a:solidFill>
            <a:custDash>
              <a:ds d="900000" sp="900000"/>
              <a:ds d="900000" sp="900000"/>
            </a:custDash>
            <a:round/>
          </a:ln>
        </p:spPr>
      </p:sp>
      <p:pic>
        <p:nvPicPr>
          <p:cNvPr id="572" name="" descr=""/>
          <p:cNvPicPr/>
          <p:nvPr/>
        </p:nvPicPr>
        <p:blipFill>
          <a:blip r:embed="rId2"/>
          <a:stretch/>
        </p:blipFill>
        <p:spPr>
          <a:xfrm>
            <a:off x="361440" y="2548080"/>
            <a:ext cx="4000680" cy="3633120"/>
          </a:xfrm>
          <a:prstGeom prst="rect">
            <a:avLst/>
          </a:prstGeom>
          <a:ln>
            <a:noFill/>
          </a:ln>
        </p:spPr>
      </p:pic>
      <p:sp>
        <p:nvSpPr>
          <p:cNvPr id="573" name="TextShape 21"/>
          <p:cNvSpPr txBox="1"/>
          <p:nvPr/>
        </p:nvSpPr>
        <p:spPr>
          <a:xfrm>
            <a:off x="1222560" y="2138760"/>
            <a:ext cx="2390400" cy="346320"/>
          </a:xfrm>
          <a:prstGeom prst="rect">
            <a:avLst/>
          </a:prstGeom>
          <a:noFill/>
          <a:ln>
            <a:noFill/>
          </a:ln>
        </p:spPr>
        <p:txBody>
          <a:bodyPr lIns="90000" rIns="90000" tIns="45000" bIns="45000"/>
          <a:p>
            <a:r>
              <a:rPr b="1" lang="en-US">
                <a:latin typeface="Arial"/>
              </a:rPr>
              <a:t>User's Web Browser</a:t>
            </a:r>
            <a:endParaRPr/>
          </a:p>
        </p:txBody>
      </p:sp>
      <p:sp>
        <p:nvSpPr>
          <p:cNvPr id="574" name="CustomShape 22"/>
          <p:cNvSpPr/>
          <p:nvPr/>
        </p:nvSpPr>
        <p:spPr>
          <a:xfrm>
            <a:off x="7246440" y="4497120"/>
            <a:ext cx="850320" cy="5065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Submit</a:t>
            </a:r>
            <a:endParaRPr/>
          </a:p>
          <a:p>
            <a:pPr algn="ctr"/>
            <a:r>
              <a:rPr lang="en-US">
                <a:latin typeface="Arial"/>
              </a:rPr>
              <a:t>Proxy</a:t>
            </a:r>
            <a:endParaRPr/>
          </a:p>
        </p:txBody>
      </p:sp>
      <p:sp>
        <p:nvSpPr>
          <p:cNvPr id="575" name="Line 23"/>
          <p:cNvSpPr/>
          <p:nvPr/>
        </p:nvSpPr>
        <p:spPr>
          <a:xfrm flipV="1">
            <a:off x="6658200" y="4762440"/>
            <a:ext cx="529560" cy="332280"/>
          </a:xfrm>
          <a:prstGeom prst="line">
            <a:avLst/>
          </a:prstGeom>
          <a:ln>
            <a:solidFill>
              <a:srgbClr val="000000"/>
            </a:solidFill>
            <a:headEnd len="med" type="triangle" w="med"/>
            <a:tailEnd len="med" type="triangle" w="med"/>
          </a:ln>
        </p:spPr>
      </p:sp>
      <p:sp>
        <p:nvSpPr>
          <p:cNvPr id="576" name="Line 24"/>
          <p:cNvSpPr/>
          <p:nvPr/>
        </p:nvSpPr>
        <p:spPr>
          <a:xfrm flipV="1">
            <a:off x="8139240" y="4746960"/>
            <a:ext cx="485280" cy="7200"/>
          </a:xfrm>
          <a:prstGeom prst="line">
            <a:avLst/>
          </a:prstGeom>
          <a:ln>
            <a:solidFill>
              <a:srgbClr val="000000"/>
            </a:solidFill>
            <a:headEnd len="med" type="triangle" w="med"/>
            <a:tailEnd len="med" type="triangle" w="med"/>
          </a:ln>
        </p:spPr>
      </p:sp>
      <p:sp>
        <p:nvSpPr>
          <p:cNvPr id="577" name="TextShape 25"/>
          <p:cNvSpPr txBox="1"/>
          <p:nvPr/>
        </p:nvSpPr>
        <p:spPr>
          <a:xfrm>
            <a:off x="8828280" y="4155840"/>
            <a:ext cx="651600" cy="346320"/>
          </a:xfrm>
          <a:prstGeom prst="rect">
            <a:avLst/>
          </a:prstGeom>
          <a:noFill/>
          <a:ln>
            <a:noFill/>
          </a:ln>
        </p:spPr>
        <p:txBody>
          <a:bodyPr lIns="90000" rIns="90000" tIns="45000" bIns="45000"/>
          <a:p>
            <a:r>
              <a:rPr b="1" lang="en-US">
                <a:latin typeface="Arial"/>
              </a:rPr>
              <a:t>Grid</a:t>
            </a:r>
            <a:endParaRPr/>
          </a:p>
        </p:txBody>
      </p:sp>
      <p:pic>
        <p:nvPicPr>
          <p:cNvPr id="578" name="" descr=""/>
          <p:cNvPicPr/>
          <p:nvPr/>
        </p:nvPicPr>
        <p:blipFill>
          <a:blip r:embed="rId3"/>
          <a:stretch/>
        </p:blipFill>
        <p:spPr>
          <a:xfrm>
            <a:off x="8800200" y="4421880"/>
            <a:ext cx="516960" cy="399240"/>
          </a:xfrm>
          <a:prstGeom prst="rect">
            <a:avLst/>
          </a:prstGeom>
          <a:ln>
            <a:noFill/>
          </a:ln>
        </p:spPr>
      </p:pic>
      <p:pic>
        <p:nvPicPr>
          <p:cNvPr id="579" name="" descr=""/>
          <p:cNvPicPr/>
          <p:nvPr/>
        </p:nvPicPr>
        <p:blipFill>
          <a:blip r:embed="rId4"/>
          <a:stretch/>
        </p:blipFill>
        <p:spPr>
          <a:xfrm>
            <a:off x="9137880" y="4746960"/>
            <a:ext cx="517320" cy="399240"/>
          </a:xfrm>
          <a:prstGeom prst="rect">
            <a:avLst/>
          </a:prstGeom>
          <a:ln>
            <a:noFill/>
          </a:ln>
        </p:spPr>
      </p:pic>
      <p:pic>
        <p:nvPicPr>
          <p:cNvPr id="580" name="" descr=""/>
          <p:cNvPicPr/>
          <p:nvPr/>
        </p:nvPicPr>
        <p:blipFill>
          <a:blip r:embed="rId5"/>
          <a:stretch/>
        </p:blipFill>
        <p:spPr>
          <a:xfrm>
            <a:off x="7187760" y="5742000"/>
            <a:ext cx="776160" cy="750960"/>
          </a:xfrm>
          <a:prstGeom prst="rect">
            <a:avLst/>
          </a:prstGeom>
          <a:ln>
            <a:noFill/>
          </a:ln>
        </p:spPr>
      </p:pic>
      <p:sp>
        <p:nvSpPr>
          <p:cNvPr id="581" name="TextShape 26"/>
          <p:cNvSpPr txBox="1"/>
          <p:nvPr/>
        </p:nvSpPr>
        <p:spPr>
          <a:xfrm>
            <a:off x="7786800" y="6032160"/>
            <a:ext cx="1575360" cy="346320"/>
          </a:xfrm>
          <a:prstGeom prst="rect">
            <a:avLst/>
          </a:prstGeom>
          <a:noFill/>
          <a:ln>
            <a:noFill/>
          </a:ln>
        </p:spPr>
        <p:txBody>
          <a:bodyPr lIns="90000" rIns="90000" tIns="45000" bIns="45000"/>
          <a:p>
            <a:r>
              <a:rPr b="1" lang="en-US">
                <a:latin typeface="Arial"/>
              </a:rPr>
              <a:t>Visualization</a:t>
            </a:r>
            <a:endParaRPr/>
          </a:p>
        </p:txBody>
      </p:sp>
      <p:sp>
        <p:nvSpPr>
          <p:cNvPr id="582" name="Line 27"/>
          <p:cNvSpPr/>
          <p:nvPr/>
        </p:nvSpPr>
        <p:spPr>
          <a:xfrm>
            <a:off x="6624360" y="5693040"/>
            <a:ext cx="608040" cy="330480"/>
          </a:xfrm>
          <a:prstGeom prst="line">
            <a:avLst/>
          </a:prstGeom>
          <a:ln>
            <a:solidFill>
              <a:srgbClr val="000000"/>
            </a:solidFill>
            <a:headEnd len="med" type="triangle" w="med"/>
            <a:tailEnd len="med" type="triangle" w="med"/>
          </a:ln>
        </p:spPr>
      </p:sp>
      <p:sp>
        <p:nvSpPr>
          <p:cNvPr id="583" name="CustomShape 28"/>
          <p:cNvSpPr/>
          <p:nvPr/>
        </p:nvSpPr>
        <p:spPr>
          <a:xfrm>
            <a:off x="7972560" y="5375880"/>
            <a:ext cx="780120" cy="662760"/>
          </a:xfrm>
          <a:prstGeom prst="wedgeRectCallout">
            <a:avLst>
              <a:gd name="adj1" fmla="val -7611"/>
              <a:gd name="adj2" fmla="val 16674"/>
            </a:avLst>
          </a:prstGeom>
          <a:solidFill>
            <a:srgbClr val="ffffff"/>
          </a:solidFill>
          <a:ln w="9360">
            <a:solidFill>
              <a:srgbClr val="000000"/>
            </a:solidFill>
            <a:miter/>
          </a:ln>
        </p:spPr>
        <p:style>
          <a:lnRef idx="0"/>
          <a:fillRef idx="0"/>
          <a:effectRef idx="0"/>
          <a:fontRef idx="minor"/>
        </p:style>
      </p:sp>
      <p:sp>
        <p:nvSpPr>
          <p:cNvPr id="584" name="CustomShape 29"/>
          <p:cNvSpPr/>
          <p:nvPr/>
        </p:nvSpPr>
        <p:spPr>
          <a:xfrm>
            <a:off x="5157000" y="4392360"/>
            <a:ext cx="814680" cy="610560"/>
          </a:xfrm>
          <a:prstGeom prst="wedgeRectCallout">
            <a:avLst>
              <a:gd name="adj1" fmla="val 21056"/>
              <a:gd name="adj2" fmla="val 30408"/>
            </a:avLst>
          </a:prstGeom>
          <a:solidFill>
            <a:srgbClr val="ffffff"/>
          </a:solidFill>
          <a:ln w="9360">
            <a:solidFill>
              <a:srgbClr val="000000"/>
            </a:solidFill>
            <a:miter/>
          </a:ln>
        </p:spPr>
        <p:style>
          <a:lnRef idx="0"/>
          <a:fillRef idx="0"/>
          <a:effectRef idx="0"/>
          <a:fontRef idx="minor"/>
        </p:style>
      </p:sp>
      <p:pic>
        <p:nvPicPr>
          <p:cNvPr id="585" name="" descr=""/>
          <p:cNvPicPr/>
          <p:nvPr/>
        </p:nvPicPr>
        <p:blipFill>
          <a:blip r:embed="rId6"/>
          <a:stretch/>
        </p:blipFill>
        <p:spPr>
          <a:xfrm>
            <a:off x="8037360" y="5412960"/>
            <a:ext cx="627840" cy="569520"/>
          </a:xfrm>
          <a:prstGeom prst="rect">
            <a:avLst/>
          </a:prstGeom>
          <a:ln>
            <a:noFill/>
          </a:ln>
        </p:spPr>
      </p:pic>
      <p:pic>
        <p:nvPicPr>
          <p:cNvPr id="586" name="" descr=""/>
          <p:cNvPicPr/>
          <p:nvPr/>
        </p:nvPicPr>
        <p:blipFill>
          <a:blip r:embed="rId7"/>
          <a:stretch/>
        </p:blipFill>
        <p:spPr>
          <a:xfrm>
            <a:off x="5232960" y="4453920"/>
            <a:ext cx="643320" cy="491400"/>
          </a:xfrm>
          <a:prstGeom prst="rect">
            <a:avLst/>
          </a:prstGeom>
          <a:ln>
            <a:noFill/>
          </a:ln>
        </p:spPr>
      </p:pic>
      <p:sp>
        <p:nvSpPr>
          <p:cNvPr id="587" name="TextShape 30"/>
          <p:cNvSpPr txBox="1"/>
          <p:nvPr/>
        </p:nvSpPr>
        <p:spPr>
          <a:xfrm>
            <a:off x="4895280" y="5497920"/>
            <a:ext cx="1440360" cy="858240"/>
          </a:xfrm>
          <a:prstGeom prst="rect">
            <a:avLst/>
          </a:prstGeom>
          <a:noFill/>
          <a:ln>
            <a:noFill/>
          </a:ln>
        </p:spPr>
        <p:txBody>
          <a:bodyPr lIns="90000" rIns="90000" tIns="45000" bIns="45000"/>
          <a:p>
            <a:pPr algn="ctr"/>
            <a:r>
              <a:rPr b="1" lang="en-US">
                <a:latin typeface="Arial"/>
              </a:rPr>
              <a:t>Tool Session</a:t>
            </a:r>
            <a:endParaRPr/>
          </a:p>
          <a:p>
            <a:pPr algn="ctr"/>
            <a:r>
              <a:rPr b="1" lang="en-US">
                <a:latin typeface="Arial"/>
              </a:rPr>
              <a:t>Containers</a:t>
            </a:r>
            <a:endParaRPr/>
          </a:p>
        </p:txBody>
      </p:sp>
      <p:sp>
        <p:nvSpPr>
          <p:cNvPr id="588" name="TextShape 31"/>
          <p:cNvSpPr txBox="1"/>
          <p:nvPr/>
        </p:nvSpPr>
        <p:spPr>
          <a:xfrm>
            <a:off x="6371640" y="2140560"/>
            <a:ext cx="2692440" cy="346320"/>
          </a:xfrm>
          <a:prstGeom prst="rect">
            <a:avLst/>
          </a:prstGeom>
          <a:noFill/>
          <a:ln>
            <a:noFill/>
          </a:ln>
        </p:spPr>
        <p:txBody>
          <a:bodyPr lIns="90000" rIns="90000" tIns="45000" bIns="45000"/>
          <a:p>
            <a:r>
              <a:rPr b="1" lang="en-US">
                <a:latin typeface="Arial"/>
              </a:rPr>
              <a:t>HUBzero Infrastructure</a:t>
            </a:r>
            <a:endParaRPr/>
          </a:p>
        </p:txBody>
      </p:sp>
      <p:sp>
        <p:nvSpPr>
          <p:cNvPr id="589" name="Line 32"/>
          <p:cNvSpPr/>
          <p:nvPr/>
        </p:nvSpPr>
        <p:spPr>
          <a:xfrm flipH="1">
            <a:off x="6880320" y="2984400"/>
            <a:ext cx="1800" cy="903240"/>
          </a:xfrm>
          <a:prstGeom prst="line">
            <a:avLst/>
          </a:prstGeom>
          <a:ln w="73080">
            <a:solidFill>
              <a:srgbClr val="ffff00"/>
            </a:solidFill>
            <a:round/>
          </a:ln>
        </p:spPr>
      </p:sp>
      <p:sp>
        <p:nvSpPr>
          <p:cNvPr id="590" name="Line 33"/>
          <p:cNvSpPr/>
          <p:nvPr/>
        </p:nvSpPr>
        <p:spPr>
          <a:xfrm flipH="1">
            <a:off x="6212880" y="3873960"/>
            <a:ext cx="702000" cy="0"/>
          </a:xfrm>
          <a:prstGeom prst="line">
            <a:avLst/>
          </a:prstGeom>
          <a:ln w="73080">
            <a:solidFill>
              <a:srgbClr val="ffff00"/>
            </a:solidFill>
            <a:round/>
          </a:ln>
        </p:spPr>
      </p:sp>
      <p:sp>
        <p:nvSpPr>
          <p:cNvPr id="591" name="Line 34"/>
          <p:cNvSpPr/>
          <p:nvPr/>
        </p:nvSpPr>
        <p:spPr>
          <a:xfrm>
            <a:off x="6249600" y="3873960"/>
            <a:ext cx="0" cy="1154520"/>
          </a:xfrm>
          <a:prstGeom prst="line">
            <a:avLst/>
          </a:prstGeom>
          <a:ln w="73080">
            <a:solidFill>
              <a:srgbClr val="ffff00"/>
            </a:solidFill>
            <a:round/>
          </a:ln>
        </p:spPr>
      </p:sp>
      <p:sp>
        <p:nvSpPr>
          <p:cNvPr id="592" name="Line 35"/>
          <p:cNvSpPr/>
          <p:nvPr/>
        </p:nvSpPr>
        <p:spPr>
          <a:xfrm>
            <a:off x="6882840" y="3214800"/>
            <a:ext cx="0" cy="465480"/>
          </a:xfrm>
          <a:prstGeom prst="line">
            <a:avLst/>
          </a:prstGeom>
          <a:ln>
            <a:solidFill>
              <a:srgbClr val="000000"/>
            </a:solidFill>
            <a:headEnd len="med" type="triangle" w="med"/>
            <a:tailEnd len="med" type="triangle" w="med"/>
          </a:ln>
        </p:spPr>
      </p:sp>
      <p:sp>
        <p:nvSpPr>
          <p:cNvPr id="593" name="Line 36"/>
          <p:cNvSpPr/>
          <p:nvPr/>
        </p:nvSpPr>
        <p:spPr>
          <a:xfrm>
            <a:off x="6253920" y="4345200"/>
            <a:ext cx="0" cy="542160"/>
          </a:xfrm>
          <a:prstGeom prst="line">
            <a:avLst/>
          </a:prstGeom>
          <a:ln>
            <a:solidFill>
              <a:srgbClr val="000000"/>
            </a:solidFill>
            <a:headEnd len="med" type="triangle" w="med"/>
            <a:tailEnd len="med" type="triangle" w="med"/>
          </a:ln>
        </p:spPr>
      </p:sp>
      <p:sp>
        <p:nvSpPr>
          <p:cNvPr id="594" name="Line 37"/>
          <p:cNvSpPr/>
          <p:nvPr/>
        </p:nvSpPr>
        <p:spPr>
          <a:xfrm>
            <a:off x="4251600" y="3011760"/>
            <a:ext cx="2663280" cy="0"/>
          </a:xfrm>
          <a:prstGeom prst="line">
            <a:avLst/>
          </a:prstGeom>
          <a:ln w="73080">
            <a:solidFill>
              <a:srgbClr val="ffff00"/>
            </a:solidFill>
            <a:round/>
          </a:ln>
        </p:spPr>
      </p:sp>
      <p:sp>
        <p:nvSpPr>
          <p:cNvPr id="595" name="Line 38"/>
          <p:cNvSpPr/>
          <p:nvPr/>
        </p:nvSpPr>
        <p:spPr>
          <a:xfrm>
            <a:off x="4321080" y="3018960"/>
            <a:ext cx="1471320" cy="0"/>
          </a:xfrm>
          <a:prstGeom prst="line">
            <a:avLst/>
          </a:prstGeom>
          <a:ln>
            <a:solidFill>
              <a:srgbClr val="000000"/>
            </a:solidFill>
            <a:headEnd len="med" type="triangle" w="med"/>
            <a:tailEnd len="med" type="triangle" w="med"/>
          </a:ln>
        </p:spPr>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6"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Accessing the hub shell</a:t>
            </a:r>
            <a:endParaRPr/>
          </a:p>
        </p:txBody>
      </p:sp>
      <p:sp>
        <p:nvSpPr>
          <p:cNvPr id="597" name="CustomShape 2"/>
          <p:cNvSpPr/>
          <p:nvPr/>
        </p:nvSpPr>
        <p:spPr>
          <a:xfrm>
            <a:off x="5897880" y="2616120"/>
            <a:ext cx="2019240" cy="5320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Web Server</a:t>
            </a:r>
            <a:endParaRPr/>
          </a:p>
        </p:txBody>
      </p:sp>
      <p:sp>
        <p:nvSpPr>
          <p:cNvPr id="598" name="CustomShape 3"/>
          <p:cNvSpPr/>
          <p:nvPr/>
        </p:nvSpPr>
        <p:spPr>
          <a:xfrm>
            <a:off x="5987160" y="3782880"/>
            <a:ext cx="1851120" cy="465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Middleware</a:t>
            </a:r>
            <a:endParaRPr/>
          </a:p>
        </p:txBody>
      </p:sp>
      <p:pic>
        <p:nvPicPr>
          <p:cNvPr id="599" name="" descr=""/>
          <p:cNvPicPr/>
          <p:nvPr/>
        </p:nvPicPr>
        <p:blipFill>
          <a:blip r:embed="rId1"/>
          <a:stretch/>
        </p:blipFill>
        <p:spPr>
          <a:xfrm>
            <a:off x="5740560" y="4887000"/>
            <a:ext cx="1146240" cy="1083960"/>
          </a:xfrm>
          <a:prstGeom prst="rect">
            <a:avLst/>
          </a:prstGeom>
          <a:ln>
            <a:noFill/>
          </a:ln>
        </p:spPr>
      </p:pic>
      <p:sp>
        <p:nvSpPr>
          <p:cNvPr id="600" name="Line 4"/>
          <p:cNvSpPr/>
          <p:nvPr/>
        </p:nvSpPr>
        <p:spPr>
          <a:xfrm>
            <a:off x="9525600" y="4442400"/>
            <a:ext cx="103680" cy="831240"/>
          </a:xfrm>
          <a:prstGeom prst="line">
            <a:avLst/>
          </a:prstGeom>
          <a:ln w="9360">
            <a:solidFill>
              <a:srgbClr val="777777"/>
            </a:solidFill>
            <a:miter/>
          </a:ln>
        </p:spPr>
      </p:sp>
      <p:sp>
        <p:nvSpPr>
          <p:cNvPr id="601" name="Line 5"/>
          <p:cNvSpPr/>
          <p:nvPr/>
        </p:nvSpPr>
        <p:spPr>
          <a:xfrm>
            <a:off x="9421200" y="4442400"/>
            <a:ext cx="104040" cy="831240"/>
          </a:xfrm>
          <a:prstGeom prst="line">
            <a:avLst/>
          </a:prstGeom>
          <a:ln w="9360">
            <a:solidFill>
              <a:srgbClr val="777777"/>
            </a:solidFill>
            <a:miter/>
          </a:ln>
        </p:spPr>
      </p:sp>
      <p:sp>
        <p:nvSpPr>
          <p:cNvPr id="602" name="Line 6"/>
          <p:cNvSpPr/>
          <p:nvPr/>
        </p:nvSpPr>
        <p:spPr>
          <a:xfrm>
            <a:off x="9317160" y="4442400"/>
            <a:ext cx="103680" cy="831240"/>
          </a:xfrm>
          <a:prstGeom prst="line">
            <a:avLst/>
          </a:prstGeom>
          <a:ln w="9360">
            <a:solidFill>
              <a:srgbClr val="777777"/>
            </a:solidFill>
            <a:miter/>
          </a:ln>
        </p:spPr>
      </p:sp>
      <p:sp>
        <p:nvSpPr>
          <p:cNvPr id="603" name="Line 7"/>
          <p:cNvSpPr/>
          <p:nvPr/>
        </p:nvSpPr>
        <p:spPr>
          <a:xfrm>
            <a:off x="9213120" y="4442400"/>
            <a:ext cx="103680" cy="831240"/>
          </a:xfrm>
          <a:prstGeom prst="line">
            <a:avLst/>
          </a:prstGeom>
          <a:ln w="9360">
            <a:solidFill>
              <a:srgbClr val="777777"/>
            </a:solidFill>
            <a:miter/>
          </a:ln>
        </p:spPr>
      </p:sp>
      <p:sp>
        <p:nvSpPr>
          <p:cNvPr id="604" name="Line 8"/>
          <p:cNvSpPr/>
          <p:nvPr/>
        </p:nvSpPr>
        <p:spPr>
          <a:xfrm>
            <a:off x="9108720" y="4442400"/>
            <a:ext cx="104040" cy="831240"/>
          </a:xfrm>
          <a:prstGeom prst="line">
            <a:avLst/>
          </a:prstGeom>
          <a:ln w="9360">
            <a:solidFill>
              <a:srgbClr val="777777"/>
            </a:solidFill>
            <a:miter/>
          </a:ln>
        </p:spPr>
      </p:sp>
      <p:sp>
        <p:nvSpPr>
          <p:cNvPr id="605" name="Line 9"/>
          <p:cNvSpPr/>
          <p:nvPr/>
        </p:nvSpPr>
        <p:spPr>
          <a:xfrm>
            <a:off x="9004680" y="4442400"/>
            <a:ext cx="103680" cy="831240"/>
          </a:xfrm>
          <a:prstGeom prst="line">
            <a:avLst/>
          </a:prstGeom>
          <a:ln w="9360">
            <a:solidFill>
              <a:srgbClr val="777777"/>
            </a:solidFill>
            <a:miter/>
          </a:ln>
        </p:spPr>
      </p:sp>
      <p:sp>
        <p:nvSpPr>
          <p:cNvPr id="606" name="Line 10"/>
          <p:cNvSpPr/>
          <p:nvPr/>
        </p:nvSpPr>
        <p:spPr>
          <a:xfrm>
            <a:off x="8900640" y="4442400"/>
            <a:ext cx="103680" cy="831240"/>
          </a:xfrm>
          <a:prstGeom prst="line">
            <a:avLst/>
          </a:prstGeom>
          <a:ln w="9360">
            <a:solidFill>
              <a:srgbClr val="777777"/>
            </a:solidFill>
            <a:miter/>
          </a:ln>
        </p:spPr>
      </p:sp>
      <p:sp>
        <p:nvSpPr>
          <p:cNvPr id="607" name="Line 11"/>
          <p:cNvSpPr/>
          <p:nvPr/>
        </p:nvSpPr>
        <p:spPr>
          <a:xfrm>
            <a:off x="8796240" y="4442400"/>
            <a:ext cx="104040" cy="831240"/>
          </a:xfrm>
          <a:prstGeom prst="line">
            <a:avLst/>
          </a:prstGeom>
          <a:ln w="9360">
            <a:solidFill>
              <a:srgbClr val="777777"/>
            </a:solidFill>
            <a:miter/>
          </a:ln>
        </p:spPr>
      </p:sp>
      <p:sp>
        <p:nvSpPr>
          <p:cNvPr id="608" name="Line 12"/>
          <p:cNvSpPr/>
          <p:nvPr/>
        </p:nvSpPr>
        <p:spPr>
          <a:xfrm>
            <a:off x="8692200" y="4442400"/>
            <a:ext cx="103680" cy="831240"/>
          </a:xfrm>
          <a:prstGeom prst="line">
            <a:avLst/>
          </a:prstGeom>
          <a:ln w="9360">
            <a:solidFill>
              <a:srgbClr val="777777"/>
            </a:solidFill>
            <a:miter/>
          </a:ln>
        </p:spPr>
      </p:sp>
      <p:sp>
        <p:nvSpPr>
          <p:cNvPr id="609" name="Line 13"/>
          <p:cNvSpPr/>
          <p:nvPr/>
        </p:nvSpPr>
        <p:spPr>
          <a:xfrm flipH="1">
            <a:off x="8627400" y="4525560"/>
            <a:ext cx="1001880" cy="0"/>
          </a:xfrm>
          <a:prstGeom prst="line">
            <a:avLst/>
          </a:prstGeom>
          <a:ln w="9360">
            <a:solidFill>
              <a:srgbClr val="777777"/>
            </a:solidFill>
            <a:miter/>
          </a:ln>
        </p:spPr>
      </p:sp>
      <p:sp>
        <p:nvSpPr>
          <p:cNvPr id="610" name="Line 14"/>
          <p:cNvSpPr/>
          <p:nvPr/>
        </p:nvSpPr>
        <p:spPr>
          <a:xfrm flipH="1">
            <a:off x="8640360" y="4636440"/>
            <a:ext cx="1001520" cy="0"/>
          </a:xfrm>
          <a:prstGeom prst="line">
            <a:avLst/>
          </a:prstGeom>
          <a:ln w="9360">
            <a:solidFill>
              <a:srgbClr val="777777"/>
            </a:solidFill>
            <a:miter/>
          </a:ln>
        </p:spPr>
      </p:sp>
      <p:sp>
        <p:nvSpPr>
          <p:cNvPr id="611" name="Line 15"/>
          <p:cNvSpPr/>
          <p:nvPr/>
        </p:nvSpPr>
        <p:spPr>
          <a:xfrm flipH="1">
            <a:off x="8653680" y="4746960"/>
            <a:ext cx="1001520" cy="0"/>
          </a:xfrm>
          <a:prstGeom prst="line">
            <a:avLst/>
          </a:prstGeom>
          <a:ln w="9360">
            <a:solidFill>
              <a:srgbClr val="777777"/>
            </a:solidFill>
            <a:miter/>
          </a:ln>
        </p:spPr>
      </p:sp>
      <p:sp>
        <p:nvSpPr>
          <p:cNvPr id="612" name="Line 16"/>
          <p:cNvSpPr/>
          <p:nvPr/>
        </p:nvSpPr>
        <p:spPr>
          <a:xfrm>
            <a:off x="8667000" y="4858200"/>
            <a:ext cx="1001520" cy="0"/>
          </a:xfrm>
          <a:prstGeom prst="line">
            <a:avLst/>
          </a:prstGeom>
          <a:ln w="9360">
            <a:solidFill>
              <a:srgbClr val="777777"/>
            </a:solidFill>
            <a:miter/>
          </a:ln>
        </p:spPr>
      </p:sp>
      <p:sp>
        <p:nvSpPr>
          <p:cNvPr id="613" name="Line 17"/>
          <p:cNvSpPr/>
          <p:nvPr/>
        </p:nvSpPr>
        <p:spPr>
          <a:xfrm flipH="1">
            <a:off x="8679960" y="4968720"/>
            <a:ext cx="1001520" cy="0"/>
          </a:xfrm>
          <a:prstGeom prst="line">
            <a:avLst/>
          </a:prstGeom>
          <a:ln w="9360">
            <a:solidFill>
              <a:srgbClr val="777777"/>
            </a:solidFill>
            <a:miter/>
          </a:ln>
        </p:spPr>
      </p:sp>
      <p:sp>
        <p:nvSpPr>
          <p:cNvPr id="614" name="Line 18"/>
          <p:cNvSpPr/>
          <p:nvPr/>
        </p:nvSpPr>
        <p:spPr>
          <a:xfrm flipH="1">
            <a:off x="8692920" y="5079600"/>
            <a:ext cx="1001880" cy="0"/>
          </a:xfrm>
          <a:prstGeom prst="line">
            <a:avLst/>
          </a:prstGeom>
          <a:ln w="9360">
            <a:solidFill>
              <a:srgbClr val="777777"/>
            </a:solidFill>
            <a:miter/>
          </a:ln>
        </p:spPr>
      </p:sp>
      <p:sp>
        <p:nvSpPr>
          <p:cNvPr id="615" name="Line 19"/>
          <p:cNvSpPr/>
          <p:nvPr/>
        </p:nvSpPr>
        <p:spPr>
          <a:xfrm flipH="1">
            <a:off x="8705880" y="5190480"/>
            <a:ext cx="1001880" cy="0"/>
          </a:xfrm>
          <a:prstGeom prst="line">
            <a:avLst/>
          </a:prstGeom>
          <a:ln w="9360">
            <a:solidFill>
              <a:srgbClr val="777777"/>
            </a:solidFill>
            <a:miter/>
          </a:ln>
        </p:spPr>
      </p:sp>
      <p:sp>
        <p:nvSpPr>
          <p:cNvPr id="616" name="Line 20"/>
          <p:cNvSpPr/>
          <p:nvPr/>
        </p:nvSpPr>
        <p:spPr>
          <a:xfrm>
            <a:off x="4849920" y="2348280"/>
            <a:ext cx="0" cy="3989160"/>
          </a:xfrm>
          <a:prstGeom prst="line">
            <a:avLst/>
          </a:prstGeom>
          <a:ln w="18360">
            <a:solidFill>
              <a:srgbClr val="808080"/>
            </a:solidFill>
            <a:custDash>
              <a:ds d="900000" sp="900000"/>
              <a:ds d="900000" sp="900000"/>
            </a:custDash>
            <a:round/>
          </a:ln>
        </p:spPr>
      </p:sp>
      <p:sp>
        <p:nvSpPr>
          <p:cNvPr id="617" name="TextShape 21"/>
          <p:cNvSpPr txBox="1"/>
          <p:nvPr/>
        </p:nvSpPr>
        <p:spPr>
          <a:xfrm>
            <a:off x="1402560" y="2138760"/>
            <a:ext cx="2188440" cy="346320"/>
          </a:xfrm>
          <a:prstGeom prst="rect">
            <a:avLst/>
          </a:prstGeom>
          <a:noFill/>
          <a:ln>
            <a:noFill/>
          </a:ln>
        </p:spPr>
        <p:txBody>
          <a:bodyPr lIns="90000" rIns="90000" tIns="45000" bIns="45000"/>
          <a:p>
            <a:r>
              <a:rPr b="1" lang="en-US">
                <a:latin typeface="Arial"/>
              </a:rPr>
              <a:t>User's Terminal</a:t>
            </a:r>
            <a:endParaRPr/>
          </a:p>
        </p:txBody>
      </p:sp>
      <p:sp>
        <p:nvSpPr>
          <p:cNvPr id="618" name="CustomShape 22"/>
          <p:cNvSpPr/>
          <p:nvPr/>
        </p:nvSpPr>
        <p:spPr>
          <a:xfrm>
            <a:off x="7246440" y="4497120"/>
            <a:ext cx="850320" cy="5065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Submit</a:t>
            </a:r>
            <a:endParaRPr/>
          </a:p>
          <a:p>
            <a:pPr algn="ctr"/>
            <a:r>
              <a:rPr lang="en-US">
                <a:latin typeface="Arial"/>
              </a:rPr>
              <a:t>Proxy</a:t>
            </a:r>
            <a:endParaRPr/>
          </a:p>
        </p:txBody>
      </p:sp>
      <p:sp>
        <p:nvSpPr>
          <p:cNvPr id="619" name="Line 23"/>
          <p:cNvSpPr/>
          <p:nvPr/>
        </p:nvSpPr>
        <p:spPr>
          <a:xfrm flipV="1">
            <a:off x="6658200" y="4762440"/>
            <a:ext cx="529560" cy="332280"/>
          </a:xfrm>
          <a:prstGeom prst="line">
            <a:avLst/>
          </a:prstGeom>
          <a:ln>
            <a:solidFill>
              <a:srgbClr val="000000"/>
            </a:solidFill>
            <a:headEnd len="med" type="triangle" w="med"/>
            <a:tailEnd len="med" type="triangle" w="med"/>
          </a:ln>
        </p:spPr>
      </p:sp>
      <p:sp>
        <p:nvSpPr>
          <p:cNvPr id="620" name="Line 24"/>
          <p:cNvSpPr/>
          <p:nvPr/>
        </p:nvSpPr>
        <p:spPr>
          <a:xfrm flipV="1">
            <a:off x="8139240" y="4746960"/>
            <a:ext cx="485280" cy="7200"/>
          </a:xfrm>
          <a:prstGeom prst="line">
            <a:avLst/>
          </a:prstGeom>
          <a:ln>
            <a:solidFill>
              <a:srgbClr val="000000"/>
            </a:solidFill>
            <a:headEnd len="med" type="triangle" w="med"/>
            <a:tailEnd len="med" type="triangle" w="med"/>
          </a:ln>
        </p:spPr>
      </p:sp>
      <p:sp>
        <p:nvSpPr>
          <p:cNvPr id="621" name="TextShape 25"/>
          <p:cNvSpPr txBox="1"/>
          <p:nvPr/>
        </p:nvSpPr>
        <p:spPr>
          <a:xfrm>
            <a:off x="8828280" y="4155840"/>
            <a:ext cx="651600" cy="346320"/>
          </a:xfrm>
          <a:prstGeom prst="rect">
            <a:avLst/>
          </a:prstGeom>
          <a:noFill/>
          <a:ln>
            <a:noFill/>
          </a:ln>
        </p:spPr>
        <p:txBody>
          <a:bodyPr lIns="90000" rIns="90000" tIns="45000" bIns="45000"/>
          <a:p>
            <a:r>
              <a:rPr b="1" lang="en-US">
                <a:latin typeface="Arial"/>
              </a:rPr>
              <a:t>Grid</a:t>
            </a:r>
            <a:endParaRPr/>
          </a:p>
        </p:txBody>
      </p:sp>
      <p:pic>
        <p:nvPicPr>
          <p:cNvPr id="622" name="" descr=""/>
          <p:cNvPicPr/>
          <p:nvPr/>
        </p:nvPicPr>
        <p:blipFill>
          <a:blip r:embed="rId2"/>
          <a:stretch/>
        </p:blipFill>
        <p:spPr>
          <a:xfrm>
            <a:off x="8800200" y="4421880"/>
            <a:ext cx="516960" cy="399240"/>
          </a:xfrm>
          <a:prstGeom prst="rect">
            <a:avLst/>
          </a:prstGeom>
          <a:ln>
            <a:noFill/>
          </a:ln>
        </p:spPr>
      </p:pic>
      <p:pic>
        <p:nvPicPr>
          <p:cNvPr id="623" name="" descr=""/>
          <p:cNvPicPr/>
          <p:nvPr/>
        </p:nvPicPr>
        <p:blipFill>
          <a:blip r:embed="rId3"/>
          <a:stretch/>
        </p:blipFill>
        <p:spPr>
          <a:xfrm>
            <a:off x="9137880" y="4746960"/>
            <a:ext cx="517320" cy="399240"/>
          </a:xfrm>
          <a:prstGeom prst="rect">
            <a:avLst/>
          </a:prstGeom>
          <a:ln>
            <a:noFill/>
          </a:ln>
        </p:spPr>
      </p:pic>
      <p:pic>
        <p:nvPicPr>
          <p:cNvPr id="624" name="" descr=""/>
          <p:cNvPicPr/>
          <p:nvPr/>
        </p:nvPicPr>
        <p:blipFill>
          <a:blip r:embed="rId4"/>
          <a:stretch/>
        </p:blipFill>
        <p:spPr>
          <a:xfrm>
            <a:off x="7187760" y="5742000"/>
            <a:ext cx="776160" cy="750960"/>
          </a:xfrm>
          <a:prstGeom prst="rect">
            <a:avLst/>
          </a:prstGeom>
          <a:ln>
            <a:noFill/>
          </a:ln>
        </p:spPr>
      </p:pic>
      <p:sp>
        <p:nvSpPr>
          <p:cNvPr id="625" name="TextShape 26"/>
          <p:cNvSpPr txBox="1"/>
          <p:nvPr/>
        </p:nvSpPr>
        <p:spPr>
          <a:xfrm>
            <a:off x="7786800" y="6032160"/>
            <a:ext cx="1575360" cy="346320"/>
          </a:xfrm>
          <a:prstGeom prst="rect">
            <a:avLst/>
          </a:prstGeom>
          <a:noFill/>
          <a:ln>
            <a:noFill/>
          </a:ln>
        </p:spPr>
        <p:txBody>
          <a:bodyPr lIns="90000" rIns="90000" tIns="45000" bIns="45000"/>
          <a:p>
            <a:r>
              <a:rPr b="1" lang="en-US">
                <a:latin typeface="Arial"/>
              </a:rPr>
              <a:t>Visualization</a:t>
            </a:r>
            <a:endParaRPr/>
          </a:p>
        </p:txBody>
      </p:sp>
      <p:sp>
        <p:nvSpPr>
          <p:cNvPr id="626" name="Line 27"/>
          <p:cNvSpPr/>
          <p:nvPr/>
        </p:nvSpPr>
        <p:spPr>
          <a:xfrm>
            <a:off x="6624360" y="5693040"/>
            <a:ext cx="608040" cy="330480"/>
          </a:xfrm>
          <a:prstGeom prst="line">
            <a:avLst/>
          </a:prstGeom>
          <a:ln>
            <a:solidFill>
              <a:srgbClr val="000000"/>
            </a:solidFill>
            <a:headEnd len="med" type="triangle" w="med"/>
            <a:tailEnd len="med" type="triangle" w="med"/>
          </a:ln>
        </p:spPr>
      </p:sp>
      <p:sp>
        <p:nvSpPr>
          <p:cNvPr id="627" name="CustomShape 28"/>
          <p:cNvSpPr/>
          <p:nvPr/>
        </p:nvSpPr>
        <p:spPr>
          <a:xfrm>
            <a:off x="7972560" y="5375880"/>
            <a:ext cx="780120" cy="662760"/>
          </a:xfrm>
          <a:prstGeom prst="wedgeRectCallout">
            <a:avLst>
              <a:gd name="adj1" fmla="val -7611"/>
              <a:gd name="adj2" fmla="val 16674"/>
            </a:avLst>
          </a:prstGeom>
          <a:solidFill>
            <a:srgbClr val="ffffff"/>
          </a:solidFill>
          <a:ln w="9360">
            <a:solidFill>
              <a:srgbClr val="000000"/>
            </a:solidFill>
            <a:miter/>
          </a:ln>
        </p:spPr>
        <p:style>
          <a:lnRef idx="0"/>
          <a:fillRef idx="0"/>
          <a:effectRef idx="0"/>
          <a:fontRef idx="minor"/>
        </p:style>
      </p:sp>
      <p:sp>
        <p:nvSpPr>
          <p:cNvPr id="628" name="CustomShape 29"/>
          <p:cNvSpPr/>
          <p:nvPr/>
        </p:nvSpPr>
        <p:spPr>
          <a:xfrm>
            <a:off x="5157000" y="4392360"/>
            <a:ext cx="814680" cy="610560"/>
          </a:xfrm>
          <a:prstGeom prst="wedgeRectCallout">
            <a:avLst>
              <a:gd name="adj1" fmla="val 21056"/>
              <a:gd name="adj2" fmla="val 30408"/>
            </a:avLst>
          </a:prstGeom>
          <a:solidFill>
            <a:srgbClr val="ffffff"/>
          </a:solidFill>
          <a:ln w="9360">
            <a:solidFill>
              <a:srgbClr val="000000"/>
            </a:solidFill>
            <a:miter/>
          </a:ln>
        </p:spPr>
        <p:style>
          <a:lnRef idx="0"/>
          <a:fillRef idx="0"/>
          <a:effectRef idx="0"/>
          <a:fontRef idx="minor"/>
        </p:style>
      </p:sp>
      <p:pic>
        <p:nvPicPr>
          <p:cNvPr id="629" name="" descr=""/>
          <p:cNvPicPr/>
          <p:nvPr/>
        </p:nvPicPr>
        <p:blipFill>
          <a:blip r:embed="rId5"/>
          <a:stretch/>
        </p:blipFill>
        <p:spPr>
          <a:xfrm>
            <a:off x="8037360" y="5412960"/>
            <a:ext cx="627840" cy="569520"/>
          </a:xfrm>
          <a:prstGeom prst="rect">
            <a:avLst/>
          </a:prstGeom>
          <a:ln>
            <a:noFill/>
          </a:ln>
        </p:spPr>
      </p:pic>
      <p:pic>
        <p:nvPicPr>
          <p:cNvPr id="630" name="" descr=""/>
          <p:cNvPicPr/>
          <p:nvPr/>
        </p:nvPicPr>
        <p:blipFill>
          <a:blip r:embed="rId6"/>
          <a:stretch/>
        </p:blipFill>
        <p:spPr>
          <a:xfrm>
            <a:off x="5232960" y="4453920"/>
            <a:ext cx="643320" cy="491400"/>
          </a:xfrm>
          <a:prstGeom prst="rect">
            <a:avLst/>
          </a:prstGeom>
          <a:ln>
            <a:noFill/>
          </a:ln>
        </p:spPr>
      </p:pic>
      <p:sp>
        <p:nvSpPr>
          <p:cNvPr id="631" name="TextShape 30"/>
          <p:cNvSpPr txBox="1"/>
          <p:nvPr/>
        </p:nvSpPr>
        <p:spPr>
          <a:xfrm>
            <a:off x="4895280" y="5497920"/>
            <a:ext cx="1440360" cy="858240"/>
          </a:xfrm>
          <a:prstGeom prst="rect">
            <a:avLst/>
          </a:prstGeom>
          <a:noFill/>
          <a:ln>
            <a:noFill/>
          </a:ln>
        </p:spPr>
        <p:txBody>
          <a:bodyPr lIns="90000" rIns="90000" tIns="45000" bIns="45000"/>
          <a:p>
            <a:pPr algn="ctr"/>
            <a:r>
              <a:rPr b="1" lang="en-US">
                <a:latin typeface="Arial"/>
              </a:rPr>
              <a:t>Tool Session</a:t>
            </a:r>
            <a:endParaRPr/>
          </a:p>
          <a:p>
            <a:pPr algn="ctr"/>
            <a:r>
              <a:rPr b="1" lang="en-US">
                <a:latin typeface="Arial"/>
              </a:rPr>
              <a:t>Containers</a:t>
            </a:r>
            <a:endParaRPr/>
          </a:p>
        </p:txBody>
      </p:sp>
      <p:sp>
        <p:nvSpPr>
          <p:cNvPr id="632" name="TextShape 31"/>
          <p:cNvSpPr txBox="1"/>
          <p:nvPr/>
        </p:nvSpPr>
        <p:spPr>
          <a:xfrm>
            <a:off x="6371640" y="2140560"/>
            <a:ext cx="2692440" cy="346320"/>
          </a:xfrm>
          <a:prstGeom prst="rect">
            <a:avLst/>
          </a:prstGeom>
          <a:noFill/>
          <a:ln>
            <a:noFill/>
          </a:ln>
        </p:spPr>
        <p:txBody>
          <a:bodyPr lIns="90000" rIns="90000" tIns="45000" bIns="45000"/>
          <a:p>
            <a:r>
              <a:rPr b="1" lang="en-US">
                <a:latin typeface="Arial"/>
              </a:rPr>
              <a:t>HUBzero Infrastructure</a:t>
            </a:r>
            <a:endParaRPr/>
          </a:p>
        </p:txBody>
      </p:sp>
      <p:sp>
        <p:nvSpPr>
          <p:cNvPr id="633" name="Line 32"/>
          <p:cNvSpPr/>
          <p:nvPr/>
        </p:nvSpPr>
        <p:spPr>
          <a:xfrm flipH="1">
            <a:off x="6880320" y="2984400"/>
            <a:ext cx="1800" cy="903240"/>
          </a:xfrm>
          <a:prstGeom prst="line">
            <a:avLst/>
          </a:prstGeom>
          <a:ln w="73080">
            <a:solidFill>
              <a:srgbClr val="ffff00"/>
            </a:solidFill>
            <a:round/>
          </a:ln>
        </p:spPr>
      </p:sp>
      <p:sp>
        <p:nvSpPr>
          <p:cNvPr id="634" name="Line 33"/>
          <p:cNvSpPr/>
          <p:nvPr/>
        </p:nvSpPr>
        <p:spPr>
          <a:xfrm flipH="1">
            <a:off x="6212880" y="3873960"/>
            <a:ext cx="702000" cy="0"/>
          </a:xfrm>
          <a:prstGeom prst="line">
            <a:avLst/>
          </a:prstGeom>
          <a:ln w="73080">
            <a:solidFill>
              <a:srgbClr val="ffff00"/>
            </a:solidFill>
            <a:round/>
          </a:ln>
        </p:spPr>
      </p:sp>
      <p:sp>
        <p:nvSpPr>
          <p:cNvPr id="635" name="Line 34"/>
          <p:cNvSpPr/>
          <p:nvPr/>
        </p:nvSpPr>
        <p:spPr>
          <a:xfrm>
            <a:off x="6249600" y="3873960"/>
            <a:ext cx="0" cy="1154520"/>
          </a:xfrm>
          <a:prstGeom prst="line">
            <a:avLst/>
          </a:prstGeom>
          <a:ln w="73080">
            <a:solidFill>
              <a:srgbClr val="ffff00"/>
            </a:solidFill>
            <a:round/>
          </a:ln>
        </p:spPr>
      </p:sp>
      <p:sp>
        <p:nvSpPr>
          <p:cNvPr id="636" name="Line 35"/>
          <p:cNvSpPr/>
          <p:nvPr/>
        </p:nvSpPr>
        <p:spPr>
          <a:xfrm>
            <a:off x="6882840" y="3214800"/>
            <a:ext cx="0" cy="465480"/>
          </a:xfrm>
          <a:prstGeom prst="line">
            <a:avLst/>
          </a:prstGeom>
          <a:ln>
            <a:solidFill>
              <a:srgbClr val="000000"/>
            </a:solidFill>
            <a:headEnd len="med" type="triangle" w="med"/>
            <a:tailEnd len="med" type="triangle" w="med"/>
          </a:ln>
        </p:spPr>
      </p:sp>
      <p:sp>
        <p:nvSpPr>
          <p:cNvPr id="637" name="Line 36"/>
          <p:cNvSpPr/>
          <p:nvPr/>
        </p:nvSpPr>
        <p:spPr>
          <a:xfrm>
            <a:off x="6253920" y="4345200"/>
            <a:ext cx="0" cy="542160"/>
          </a:xfrm>
          <a:prstGeom prst="line">
            <a:avLst/>
          </a:prstGeom>
          <a:ln>
            <a:solidFill>
              <a:srgbClr val="000000"/>
            </a:solidFill>
            <a:headEnd len="med" type="triangle" w="med"/>
            <a:tailEnd len="med" type="triangle" w="med"/>
          </a:ln>
        </p:spPr>
      </p:sp>
      <p:sp>
        <p:nvSpPr>
          <p:cNvPr id="638" name="CustomShape 37"/>
          <p:cNvSpPr/>
          <p:nvPr/>
        </p:nvSpPr>
        <p:spPr>
          <a:xfrm>
            <a:off x="365760" y="2689920"/>
            <a:ext cx="3842640" cy="2103120"/>
          </a:xfrm>
          <a:prstGeom prst="rect">
            <a:avLst/>
          </a:prstGeom>
          <a:solidFill>
            <a:srgbClr val="ffffff"/>
          </a:solidFill>
          <a:ln>
            <a:solidFill>
              <a:srgbClr val="000000"/>
            </a:solidFill>
          </a:ln>
        </p:spPr>
        <p:style>
          <a:lnRef idx="0"/>
          <a:fillRef idx="0"/>
          <a:effectRef idx="0"/>
          <a:fontRef idx="minor"/>
        </p:style>
      </p:sp>
      <p:sp>
        <p:nvSpPr>
          <p:cNvPr id="639" name="TextShape 38"/>
          <p:cNvSpPr txBox="1"/>
          <p:nvPr/>
        </p:nvSpPr>
        <p:spPr>
          <a:xfrm>
            <a:off x="365760" y="2872800"/>
            <a:ext cx="3251520" cy="1370160"/>
          </a:xfrm>
          <a:prstGeom prst="rect">
            <a:avLst/>
          </a:prstGeom>
          <a:noFill/>
          <a:ln>
            <a:noFill/>
          </a:ln>
        </p:spPr>
        <p:txBody>
          <a:bodyPr lIns="90000" rIns="90000" tIns="45000" bIns="45000"/>
          <a:p>
            <a:r>
              <a:rPr lang="en-US">
                <a:solidFill>
                  <a:srgbClr val="000000"/>
                </a:solidFill>
                <a:latin typeface="Arial"/>
              </a:rPr>
              <a:t>$ ssh username@hub session</a:t>
            </a:r>
            <a:endParaRPr/>
          </a:p>
          <a:p>
            <a:endParaRPr/>
          </a:p>
          <a:p>
            <a:r>
              <a:rPr lang="en-US">
                <a:solidFill>
                  <a:srgbClr val="000000"/>
                </a:solidFill>
                <a:latin typeface="Arial"/>
              </a:rPr>
              <a:t>Entering session 1234</a:t>
            </a:r>
            <a:endParaRPr/>
          </a:p>
          <a:p>
            <a:endParaRPr/>
          </a:p>
          <a:p>
            <a:r>
              <a:rPr lang="en-US">
                <a:solidFill>
                  <a:srgbClr val="000000"/>
                </a:solidFill>
                <a:latin typeface="Arial"/>
              </a:rPr>
              <a:t>hub $</a:t>
            </a:r>
            <a:endParaRPr/>
          </a:p>
        </p:txBody>
      </p:sp>
      <p:sp>
        <p:nvSpPr>
          <p:cNvPr id="640" name="Line 39"/>
          <p:cNvSpPr/>
          <p:nvPr/>
        </p:nvSpPr>
        <p:spPr>
          <a:xfrm>
            <a:off x="4251600" y="3015360"/>
            <a:ext cx="2663280" cy="0"/>
          </a:xfrm>
          <a:prstGeom prst="line">
            <a:avLst/>
          </a:prstGeom>
          <a:ln w="73080">
            <a:solidFill>
              <a:srgbClr val="ffff00"/>
            </a:solidFill>
            <a:round/>
          </a:ln>
        </p:spPr>
      </p:sp>
      <p:sp>
        <p:nvSpPr>
          <p:cNvPr id="641" name="Line 40"/>
          <p:cNvSpPr/>
          <p:nvPr/>
        </p:nvSpPr>
        <p:spPr>
          <a:xfrm>
            <a:off x="4321080" y="3022560"/>
            <a:ext cx="1471320" cy="0"/>
          </a:xfrm>
          <a:prstGeom prst="line">
            <a:avLst/>
          </a:prstGeom>
          <a:ln>
            <a:solidFill>
              <a:srgbClr val="000000"/>
            </a:solidFill>
            <a:headEnd len="med" type="triangle" w="med"/>
            <a:tailEnd len="med" type="triangle" w="med"/>
          </a:ln>
        </p:spPr>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Shell Automation</a:t>
            </a:r>
            <a:endParaRPr/>
          </a:p>
        </p:txBody>
      </p:sp>
      <p:pic>
        <p:nvPicPr>
          <p:cNvPr id="643" name="" descr=""/>
          <p:cNvPicPr/>
          <p:nvPr/>
        </p:nvPicPr>
        <p:blipFill>
          <a:blip r:embed="rId1"/>
          <a:stretch/>
        </p:blipFill>
        <p:spPr>
          <a:xfrm>
            <a:off x="297000" y="720720"/>
            <a:ext cx="302040" cy="309240"/>
          </a:xfrm>
          <a:prstGeom prst="rect">
            <a:avLst/>
          </a:prstGeom>
          <a:ln>
            <a:noFill/>
          </a:ln>
        </p:spPr>
      </p:pic>
      <p:pic>
        <p:nvPicPr>
          <p:cNvPr id="644" name="" descr=""/>
          <p:cNvPicPr/>
          <p:nvPr/>
        </p:nvPicPr>
        <p:blipFill>
          <a:blip r:embed="rId2"/>
          <a:stretch/>
        </p:blipFill>
        <p:spPr>
          <a:xfrm>
            <a:off x="909360" y="737280"/>
            <a:ext cx="205920" cy="270720"/>
          </a:xfrm>
          <a:prstGeom prst="rect">
            <a:avLst/>
          </a:prstGeom>
          <a:ln>
            <a:noFill/>
          </a:ln>
        </p:spPr>
      </p:pic>
      <p:sp>
        <p:nvSpPr>
          <p:cNvPr id="645" name="TextShape 2"/>
          <p:cNvSpPr txBox="1"/>
          <p:nvPr/>
        </p:nvSpPr>
        <p:spPr>
          <a:xfrm>
            <a:off x="983520" y="791280"/>
            <a:ext cx="1216440" cy="346320"/>
          </a:xfrm>
          <a:prstGeom prst="rect">
            <a:avLst/>
          </a:prstGeom>
          <a:noFill/>
          <a:ln>
            <a:noFill/>
          </a:ln>
        </p:spPr>
        <p:txBody>
          <a:bodyPr lIns="90000" rIns="90000" tIns="45000" bIns="45000"/>
          <a:p>
            <a:r>
              <a:rPr b="1" lang="en-US">
                <a:latin typeface="Arial"/>
              </a:rPr>
              <a:t>paramiko</a:t>
            </a:r>
            <a:endParaRPr/>
          </a:p>
        </p:txBody>
      </p:sp>
      <p:sp>
        <p:nvSpPr>
          <p:cNvPr id="646" name="TextShape 3"/>
          <p:cNvSpPr txBox="1"/>
          <p:nvPr/>
        </p:nvSpPr>
        <p:spPr>
          <a:xfrm>
            <a:off x="618480" y="734040"/>
            <a:ext cx="173160" cy="346320"/>
          </a:xfrm>
          <a:prstGeom prst="rect">
            <a:avLst/>
          </a:prstGeom>
          <a:noFill/>
          <a:ln>
            <a:noFill/>
          </a:ln>
        </p:spPr>
        <p:txBody>
          <a:bodyPr lIns="90000" rIns="90000" tIns="45000" bIns="45000"/>
          <a:p>
            <a:r>
              <a:rPr b="1" lang="en-US">
                <a:latin typeface="Arial"/>
              </a:rPr>
              <a:t>+</a:t>
            </a:r>
            <a:endParaRPr/>
          </a:p>
        </p:txBody>
      </p:sp>
      <p:sp>
        <p:nvSpPr>
          <p:cNvPr id="647" name="CustomShape 4"/>
          <p:cNvSpPr/>
          <p:nvPr/>
        </p:nvSpPr>
        <p:spPr>
          <a:xfrm>
            <a:off x="5897880" y="2616120"/>
            <a:ext cx="2019240" cy="5320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Web Server</a:t>
            </a:r>
            <a:endParaRPr/>
          </a:p>
        </p:txBody>
      </p:sp>
      <p:sp>
        <p:nvSpPr>
          <p:cNvPr id="648" name="CustomShape 5"/>
          <p:cNvSpPr/>
          <p:nvPr/>
        </p:nvSpPr>
        <p:spPr>
          <a:xfrm>
            <a:off x="5987160" y="3782880"/>
            <a:ext cx="1851120" cy="465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Middleware</a:t>
            </a:r>
            <a:endParaRPr/>
          </a:p>
        </p:txBody>
      </p:sp>
      <p:pic>
        <p:nvPicPr>
          <p:cNvPr id="649" name="" descr=""/>
          <p:cNvPicPr/>
          <p:nvPr/>
        </p:nvPicPr>
        <p:blipFill>
          <a:blip r:embed="rId3"/>
          <a:stretch/>
        </p:blipFill>
        <p:spPr>
          <a:xfrm>
            <a:off x="5740560" y="4887000"/>
            <a:ext cx="1146240" cy="1083960"/>
          </a:xfrm>
          <a:prstGeom prst="rect">
            <a:avLst/>
          </a:prstGeom>
          <a:ln>
            <a:noFill/>
          </a:ln>
        </p:spPr>
      </p:pic>
      <p:sp>
        <p:nvSpPr>
          <p:cNvPr id="650" name="Line 6"/>
          <p:cNvSpPr/>
          <p:nvPr/>
        </p:nvSpPr>
        <p:spPr>
          <a:xfrm>
            <a:off x="9525600" y="4442400"/>
            <a:ext cx="103680" cy="831240"/>
          </a:xfrm>
          <a:prstGeom prst="line">
            <a:avLst/>
          </a:prstGeom>
          <a:ln w="9360">
            <a:solidFill>
              <a:srgbClr val="777777"/>
            </a:solidFill>
            <a:miter/>
          </a:ln>
        </p:spPr>
      </p:sp>
      <p:sp>
        <p:nvSpPr>
          <p:cNvPr id="651" name="Line 7"/>
          <p:cNvSpPr/>
          <p:nvPr/>
        </p:nvSpPr>
        <p:spPr>
          <a:xfrm>
            <a:off x="9421200" y="4442400"/>
            <a:ext cx="104040" cy="831240"/>
          </a:xfrm>
          <a:prstGeom prst="line">
            <a:avLst/>
          </a:prstGeom>
          <a:ln w="9360">
            <a:solidFill>
              <a:srgbClr val="777777"/>
            </a:solidFill>
            <a:miter/>
          </a:ln>
        </p:spPr>
      </p:sp>
      <p:sp>
        <p:nvSpPr>
          <p:cNvPr id="652" name="Line 8"/>
          <p:cNvSpPr/>
          <p:nvPr/>
        </p:nvSpPr>
        <p:spPr>
          <a:xfrm>
            <a:off x="9317160" y="4442400"/>
            <a:ext cx="103680" cy="831240"/>
          </a:xfrm>
          <a:prstGeom prst="line">
            <a:avLst/>
          </a:prstGeom>
          <a:ln w="9360">
            <a:solidFill>
              <a:srgbClr val="777777"/>
            </a:solidFill>
            <a:miter/>
          </a:ln>
        </p:spPr>
      </p:sp>
      <p:sp>
        <p:nvSpPr>
          <p:cNvPr id="653" name="Line 9"/>
          <p:cNvSpPr/>
          <p:nvPr/>
        </p:nvSpPr>
        <p:spPr>
          <a:xfrm>
            <a:off x="9213120" y="4442400"/>
            <a:ext cx="103680" cy="831240"/>
          </a:xfrm>
          <a:prstGeom prst="line">
            <a:avLst/>
          </a:prstGeom>
          <a:ln w="9360">
            <a:solidFill>
              <a:srgbClr val="777777"/>
            </a:solidFill>
            <a:miter/>
          </a:ln>
        </p:spPr>
      </p:sp>
      <p:sp>
        <p:nvSpPr>
          <p:cNvPr id="654" name="Line 10"/>
          <p:cNvSpPr/>
          <p:nvPr/>
        </p:nvSpPr>
        <p:spPr>
          <a:xfrm>
            <a:off x="9108720" y="4442400"/>
            <a:ext cx="104040" cy="831240"/>
          </a:xfrm>
          <a:prstGeom prst="line">
            <a:avLst/>
          </a:prstGeom>
          <a:ln w="9360">
            <a:solidFill>
              <a:srgbClr val="777777"/>
            </a:solidFill>
            <a:miter/>
          </a:ln>
        </p:spPr>
      </p:sp>
      <p:sp>
        <p:nvSpPr>
          <p:cNvPr id="655" name="Line 11"/>
          <p:cNvSpPr/>
          <p:nvPr/>
        </p:nvSpPr>
        <p:spPr>
          <a:xfrm>
            <a:off x="9004680" y="4442400"/>
            <a:ext cx="103680" cy="831240"/>
          </a:xfrm>
          <a:prstGeom prst="line">
            <a:avLst/>
          </a:prstGeom>
          <a:ln w="9360">
            <a:solidFill>
              <a:srgbClr val="777777"/>
            </a:solidFill>
            <a:miter/>
          </a:ln>
        </p:spPr>
      </p:sp>
      <p:sp>
        <p:nvSpPr>
          <p:cNvPr id="656" name="Line 12"/>
          <p:cNvSpPr/>
          <p:nvPr/>
        </p:nvSpPr>
        <p:spPr>
          <a:xfrm>
            <a:off x="8900640" y="4442400"/>
            <a:ext cx="103680" cy="831240"/>
          </a:xfrm>
          <a:prstGeom prst="line">
            <a:avLst/>
          </a:prstGeom>
          <a:ln w="9360">
            <a:solidFill>
              <a:srgbClr val="777777"/>
            </a:solidFill>
            <a:miter/>
          </a:ln>
        </p:spPr>
      </p:sp>
      <p:sp>
        <p:nvSpPr>
          <p:cNvPr id="657" name="Line 13"/>
          <p:cNvSpPr/>
          <p:nvPr/>
        </p:nvSpPr>
        <p:spPr>
          <a:xfrm>
            <a:off x="8796240" y="4442400"/>
            <a:ext cx="104040" cy="831240"/>
          </a:xfrm>
          <a:prstGeom prst="line">
            <a:avLst/>
          </a:prstGeom>
          <a:ln w="9360">
            <a:solidFill>
              <a:srgbClr val="777777"/>
            </a:solidFill>
            <a:miter/>
          </a:ln>
        </p:spPr>
      </p:sp>
      <p:sp>
        <p:nvSpPr>
          <p:cNvPr id="658" name="Line 14"/>
          <p:cNvSpPr/>
          <p:nvPr/>
        </p:nvSpPr>
        <p:spPr>
          <a:xfrm>
            <a:off x="8692200" y="4442400"/>
            <a:ext cx="103680" cy="831240"/>
          </a:xfrm>
          <a:prstGeom prst="line">
            <a:avLst/>
          </a:prstGeom>
          <a:ln w="9360">
            <a:solidFill>
              <a:srgbClr val="777777"/>
            </a:solidFill>
            <a:miter/>
          </a:ln>
        </p:spPr>
      </p:sp>
      <p:sp>
        <p:nvSpPr>
          <p:cNvPr id="659" name="Line 15"/>
          <p:cNvSpPr/>
          <p:nvPr/>
        </p:nvSpPr>
        <p:spPr>
          <a:xfrm flipH="1">
            <a:off x="8627400" y="4525560"/>
            <a:ext cx="1001880" cy="0"/>
          </a:xfrm>
          <a:prstGeom prst="line">
            <a:avLst/>
          </a:prstGeom>
          <a:ln w="9360">
            <a:solidFill>
              <a:srgbClr val="777777"/>
            </a:solidFill>
            <a:miter/>
          </a:ln>
        </p:spPr>
      </p:sp>
      <p:sp>
        <p:nvSpPr>
          <p:cNvPr id="660" name="Line 16"/>
          <p:cNvSpPr/>
          <p:nvPr/>
        </p:nvSpPr>
        <p:spPr>
          <a:xfrm flipH="1">
            <a:off x="8640360" y="4636440"/>
            <a:ext cx="1001520" cy="0"/>
          </a:xfrm>
          <a:prstGeom prst="line">
            <a:avLst/>
          </a:prstGeom>
          <a:ln w="9360">
            <a:solidFill>
              <a:srgbClr val="777777"/>
            </a:solidFill>
            <a:miter/>
          </a:ln>
        </p:spPr>
      </p:sp>
      <p:sp>
        <p:nvSpPr>
          <p:cNvPr id="661" name="Line 17"/>
          <p:cNvSpPr/>
          <p:nvPr/>
        </p:nvSpPr>
        <p:spPr>
          <a:xfrm flipH="1">
            <a:off x="8653680" y="4746960"/>
            <a:ext cx="1001520" cy="0"/>
          </a:xfrm>
          <a:prstGeom prst="line">
            <a:avLst/>
          </a:prstGeom>
          <a:ln w="9360">
            <a:solidFill>
              <a:srgbClr val="777777"/>
            </a:solidFill>
            <a:miter/>
          </a:ln>
        </p:spPr>
      </p:sp>
      <p:sp>
        <p:nvSpPr>
          <p:cNvPr id="662" name="Line 18"/>
          <p:cNvSpPr/>
          <p:nvPr/>
        </p:nvSpPr>
        <p:spPr>
          <a:xfrm>
            <a:off x="8667000" y="4858200"/>
            <a:ext cx="1001520" cy="0"/>
          </a:xfrm>
          <a:prstGeom prst="line">
            <a:avLst/>
          </a:prstGeom>
          <a:ln w="9360">
            <a:solidFill>
              <a:srgbClr val="777777"/>
            </a:solidFill>
            <a:miter/>
          </a:ln>
        </p:spPr>
      </p:sp>
      <p:sp>
        <p:nvSpPr>
          <p:cNvPr id="663" name="Line 19"/>
          <p:cNvSpPr/>
          <p:nvPr/>
        </p:nvSpPr>
        <p:spPr>
          <a:xfrm flipH="1">
            <a:off x="8679960" y="4968720"/>
            <a:ext cx="1001520" cy="0"/>
          </a:xfrm>
          <a:prstGeom prst="line">
            <a:avLst/>
          </a:prstGeom>
          <a:ln w="9360">
            <a:solidFill>
              <a:srgbClr val="777777"/>
            </a:solidFill>
            <a:miter/>
          </a:ln>
        </p:spPr>
      </p:sp>
      <p:sp>
        <p:nvSpPr>
          <p:cNvPr id="664" name="Line 20"/>
          <p:cNvSpPr/>
          <p:nvPr/>
        </p:nvSpPr>
        <p:spPr>
          <a:xfrm flipH="1">
            <a:off x="8692920" y="5079600"/>
            <a:ext cx="1001880" cy="0"/>
          </a:xfrm>
          <a:prstGeom prst="line">
            <a:avLst/>
          </a:prstGeom>
          <a:ln w="9360">
            <a:solidFill>
              <a:srgbClr val="777777"/>
            </a:solidFill>
            <a:miter/>
          </a:ln>
        </p:spPr>
      </p:sp>
      <p:sp>
        <p:nvSpPr>
          <p:cNvPr id="665" name="Line 21"/>
          <p:cNvSpPr/>
          <p:nvPr/>
        </p:nvSpPr>
        <p:spPr>
          <a:xfrm flipH="1">
            <a:off x="8705880" y="5190480"/>
            <a:ext cx="1001880" cy="0"/>
          </a:xfrm>
          <a:prstGeom prst="line">
            <a:avLst/>
          </a:prstGeom>
          <a:ln w="9360">
            <a:solidFill>
              <a:srgbClr val="777777"/>
            </a:solidFill>
            <a:miter/>
          </a:ln>
        </p:spPr>
      </p:sp>
      <p:sp>
        <p:nvSpPr>
          <p:cNvPr id="666" name="Line 22"/>
          <p:cNvSpPr/>
          <p:nvPr/>
        </p:nvSpPr>
        <p:spPr>
          <a:xfrm>
            <a:off x="4849920" y="2348280"/>
            <a:ext cx="0" cy="3989160"/>
          </a:xfrm>
          <a:prstGeom prst="line">
            <a:avLst/>
          </a:prstGeom>
          <a:ln w="18360">
            <a:solidFill>
              <a:srgbClr val="808080"/>
            </a:solidFill>
            <a:custDash>
              <a:ds d="900000" sp="900000"/>
              <a:ds d="900000" sp="900000"/>
            </a:custDash>
            <a:round/>
          </a:ln>
        </p:spPr>
      </p:sp>
      <p:sp>
        <p:nvSpPr>
          <p:cNvPr id="667" name="CustomShape 23"/>
          <p:cNvSpPr/>
          <p:nvPr/>
        </p:nvSpPr>
        <p:spPr>
          <a:xfrm>
            <a:off x="7246440" y="4497120"/>
            <a:ext cx="850320" cy="5065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lang="en-US">
                <a:latin typeface="Arial"/>
              </a:rPr>
              <a:t>Submit</a:t>
            </a:r>
            <a:endParaRPr/>
          </a:p>
          <a:p>
            <a:pPr algn="ctr"/>
            <a:r>
              <a:rPr lang="en-US">
                <a:latin typeface="Arial"/>
              </a:rPr>
              <a:t>Proxy</a:t>
            </a:r>
            <a:endParaRPr/>
          </a:p>
        </p:txBody>
      </p:sp>
      <p:sp>
        <p:nvSpPr>
          <p:cNvPr id="668" name="Line 24"/>
          <p:cNvSpPr/>
          <p:nvPr/>
        </p:nvSpPr>
        <p:spPr>
          <a:xfrm flipV="1">
            <a:off x="6658200" y="4762440"/>
            <a:ext cx="529560" cy="332280"/>
          </a:xfrm>
          <a:prstGeom prst="line">
            <a:avLst/>
          </a:prstGeom>
          <a:ln>
            <a:solidFill>
              <a:srgbClr val="000000"/>
            </a:solidFill>
            <a:headEnd len="med" type="triangle" w="med"/>
            <a:tailEnd len="med" type="triangle" w="med"/>
          </a:ln>
        </p:spPr>
      </p:sp>
      <p:sp>
        <p:nvSpPr>
          <p:cNvPr id="669" name="Line 25"/>
          <p:cNvSpPr/>
          <p:nvPr/>
        </p:nvSpPr>
        <p:spPr>
          <a:xfrm flipV="1">
            <a:off x="8139240" y="4746960"/>
            <a:ext cx="485280" cy="7200"/>
          </a:xfrm>
          <a:prstGeom prst="line">
            <a:avLst/>
          </a:prstGeom>
          <a:ln>
            <a:solidFill>
              <a:srgbClr val="000000"/>
            </a:solidFill>
            <a:headEnd len="med" type="triangle" w="med"/>
            <a:tailEnd len="med" type="triangle" w="med"/>
          </a:ln>
        </p:spPr>
      </p:sp>
      <p:sp>
        <p:nvSpPr>
          <p:cNvPr id="670" name="TextShape 26"/>
          <p:cNvSpPr txBox="1"/>
          <p:nvPr/>
        </p:nvSpPr>
        <p:spPr>
          <a:xfrm>
            <a:off x="8828280" y="4155840"/>
            <a:ext cx="651600" cy="346320"/>
          </a:xfrm>
          <a:prstGeom prst="rect">
            <a:avLst/>
          </a:prstGeom>
          <a:noFill/>
          <a:ln>
            <a:noFill/>
          </a:ln>
        </p:spPr>
        <p:txBody>
          <a:bodyPr lIns="90000" rIns="90000" tIns="45000" bIns="45000"/>
          <a:p>
            <a:r>
              <a:rPr b="1" lang="en-US">
                <a:latin typeface="Arial"/>
              </a:rPr>
              <a:t>Grid</a:t>
            </a:r>
            <a:endParaRPr/>
          </a:p>
        </p:txBody>
      </p:sp>
      <p:pic>
        <p:nvPicPr>
          <p:cNvPr id="671" name="" descr=""/>
          <p:cNvPicPr/>
          <p:nvPr/>
        </p:nvPicPr>
        <p:blipFill>
          <a:blip r:embed="rId4"/>
          <a:stretch/>
        </p:blipFill>
        <p:spPr>
          <a:xfrm>
            <a:off x="8800200" y="4421880"/>
            <a:ext cx="516960" cy="399240"/>
          </a:xfrm>
          <a:prstGeom prst="rect">
            <a:avLst/>
          </a:prstGeom>
          <a:ln>
            <a:noFill/>
          </a:ln>
        </p:spPr>
      </p:pic>
      <p:pic>
        <p:nvPicPr>
          <p:cNvPr id="672" name="" descr=""/>
          <p:cNvPicPr/>
          <p:nvPr/>
        </p:nvPicPr>
        <p:blipFill>
          <a:blip r:embed="rId5"/>
          <a:stretch/>
        </p:blipFill>
        <p:spPr>
          <a:xfrm>
            <a:off x="9137880" y="4746960"/>
            <a:ext cx="517320" cy="399240"/>
          </a:xfrm>
          <a:prstGeom prst="rect">
            <a:avLst/>
          </a:prstGeom>
          <a:ln>
            <a:noFill/>
          </a:ln>
        </p:spPr>
      </p:pic>
      <p:pic>
        <p:nvPicPr>
          <p:cNvPr id="673" name="" descr=""/>
          <p:cNvPicPr/>
          <p:nvPr/>
        </p:nvPicPr>
        <p:blipFill>
          <a:blip r:embed="rId6"/>
          <a:stretch/>
        </p:blipFill>
        <p:spPr>
          <a:xfrm>
            <a:off x="7187760" y="5742000"/>
            <a:ext cx="776160" cy="750960"/>
          </a:xfrm>
          <a:prstGeom prst="rect">
            <a:avLst/>
          </a:prstGeom>
          <a:ln>
            <a:noFill/>
          </a:ln>
        </p:spPr>
      </p:pic>
      <p:sp>
        <p:nvSpPr>
          <p:cNvPr id="674" name="TextShape 27"/>
          <p:cNvSpPr txBox="1"/>
          <p:nvPr/>
        </p:nvSpPr>
        <p:spPr>
          <a:xfrm>
            <a:off x="7786800" y="6032160"/>
            <a:ext cx="1575360" cy="346320"/>
          </a:xfrm>
          <a:prstGeom prst="rect">
            <a:avLst/>
          </a:prstGeom>
          <a:noFill/>
          <a:ln>
            <a:noFill/>
          </a:ln>
        </p:spPr>
        <p:txBody>
          <a:bodyPr lIns="90000" rIns="90000" tIns="45000" bIns="45000"/>
          <a:p>
            <a:r>
              <a:rPr b="1" lang="en-US">
                <a:latin typeface="Arial"/>
              </a:rPr>
              <a:t>Visualization</a:t>
            </a:r>
            <a:endParaRPr/>
          </a:p>
        </p:txBody>
      </p:sp>
      <p:sp>
        <p:nvSpPr>
          <p:cNvPr id="675" name="Line 28"/>
          <p:cNvSpPr/>
          <p:nvPr/>
        </p:nvSpPr>
        <p:spPr>
          <a:xfrm>
            <a:off x="6624360" y="5693040"/>
            <a:ext cx="608040" cy="330480"/>
          </a:xfrm>
          <a:prstGeom prst="line">
            <a:avLst/>
          </a:prstGeom>
          <a:ln>
            <a:solidFill>
              <a:srgbClr val="000000"/>
            </a:solidFill>
            <a:headEnd len="med" type="triangle" w="med"/>
            <a:tailEnd len="med" type="triangle" w="med"/>
          </a:ln>
        </p:spPr>
      </p:sp>
      <p:sp>
        <p:nvSpPr>
          <p:cNvPr id="676" name="CustomShape 29"/>
          <p:cNvSpPr/>
          <p:nvPr/>
        </p:nvSpPr>
        <p:spPr>
          <a:xfrm>
            <a:off x="7972560" y="5375880"/>
            <a:ext cx="780120" cy="662760"/>
          </a:xfrm>
          <a:prstGeom prst="wedgeRectCallout">
            <a:avLst>
              <a:gd name="adj1" fmla="val -7611"/>
              <a:gd name="adj2" fmla="val 16674"/>
            </a:avLst>
          </a:prstGeom>
          <a:solidFill>
            <a:srgbClr val="ffffff"/>
          </a:solidFill>
          <a:ln w="9360">
            <a:solidFill>
              <a:srgbClr val="000000"/>
            </a:solidFill>
            <a:miter/>
          </a:ln>
        </p:spPr>
        <p:style>
          <a:lnRef idx="0"/>
          <a:fillRef idx="0"/>
          <a:effectRef idx="0"/>
          <a:fontRef idx="minor"/>
        </p:style>
      </p:sp>
      <p:sp>
        <p:nvSpPr>
          <p:cNvPr id="677" name="CustomShape 30"/>
          <p:cNvSpPr/>
          <p:nvPr/>
        </p:nvSpPr>
        <p:spPr>
          <a:xfrm>
            <a:off x="5157000" y="4392360"/>
            <a:ext cx="814680" cy="610560"/>
          </a:xfrm>
          <a:prstGeom prst="wedgeRectCallout">
            <a:avLst>
              <a:gd name="adj1" fmla="val 21056"/>
              <a:gd name="adj2" fmla="val 30408"/>
            </a:avLst>
          </a:prstGeom>
          <a:solidFill>
            <a:srgbClr val="ffffff"/>
          </a:solidFill>
          <a:ln w="9360">
            <a:solidFill>
              <a:srgbClr val="000000"/>
            </a:solidFill>
            <a:miter/>
          </a:ln>
        </p:spPr>
        <p:style>
          <a:lnRef idx="0"/>
          <a:fillRef idx="0"/>
          <a:effectRef idx="0"/>
          <a:fontRef idx="minor"/>
        </p:style>
      </p:sp>
      <p:pic>
        <p:nvPicPr>
          <p:cNvPr id="678" name="" descr=""/>
          <p:cNvPicPr/>
          <p:nvPr/>
        </p:nvPicPr>
        <p:blipFill>
          <a:blip r:embed="rId7"/>
          <a:stretch/>
        </p:blipFill>
        <p:spPr>
          <a:xfrm>
            <a:off x="8037360" y="5412960"/>
            <a:ext cx="627840" cy="569520"/>
          </a:xfrm>
          <a:prstGeom prst="rect">
            <a:avLst/>
          </a:prstGeom>
          <a:ln>
            <a:noFill/>
          </a:ln>
        </p:spPr>
      </p:pic>
      <p:pic>
        <p:nvPicPr>
          <p:cNvPr id="679" name="" descr=""/>
          <p:cNvPicPr/>
          <p:nvPr/>
        </p:nvPicPr>
        <p:blipFill>
          <a:blip r:embed="rId8"/>
          <a:stretch/>
        </p:blipFill>
        <p:spPr>
          <a:xfrm>
            <a:off x="5232960" y="4453920"/>
            <a:ext cx="643320" cy="491400"/>
          </a:xfrm>
          <a:prstGeom prst="rect">
            <a:avLst/>
          </a:prstGeom>
          <a:ln>
            <a:noFill/>
          </a:ln>
        </p:spPr>
      </p:pic>
      <p:sp>
        <p:nvSpPr>
          <p:cNvPr id="680" name="TextShape 31"/>
          <p:cNvSpPr txBox="1"/>
          <p:nvPr/>
        </p:nvSpPr>
        <p:spPr>
          <a:xfrm>
            <a:off x="4895280" y="5497920"/>
            <a:ext cx="1440360" cy="858240"/>
          </a:xfrm>
          <a:prstGeom prst="rect">
            <a:avLst/>
          </a:prstGeom>
          <a:noFill/>
          <a:ln>
            <a:noFill/>
          </a:ln>
        </p:spPr>
        <p:txBody>
          <a:bodyPr lIns="90000" rIns="90000" tIns="45000" bIns="45000"/>
          <a:p>
            <a:pPr algn="ctr"/>
            <a:r>
              <a:rPr b="1" lang="en-US">
                <a:latin typeface="Arial"/>
              </a:rPr>
              <a:t>Tool Session</a:t>
            </a:r>
            <a:endParaRPr/>
          </a:p>
          <a:p>
            <a:pPr algn="ctr"/>
            <a:r>
              <a:rPr b="1" lang="en-US">
                <a:latin typeface="Arial"/>
              </a:rPr>
              <a:t>Containers</a:t>
            </a:r>
            <a:endParaRPr/>
          </a:p>
        </p:txBody>
      </p:sp>
      <p:sp>
        <p:nvSpPr>
          <p:cNvPr id="681" name="TextShape 32"/>
          <p:cNvSpPr txBox="1"/>
          <p:nvPr/>
        </p:nvSpPr>
        <p:spPr>
          <a:xfrm>
            <a:off x="6371640" y="2140560"/>
            <a:ext cx="2692440" cy="346320"/>
          </a:xfrm>
          <a:prstGeom prst="rect">
            <a:avLst/>
          </a:prstGeom>
          <a:noFill/>
          <a:ln>
            <a:noFill/>
          </a:ln>
        </p:spPr>
        <p:txBody>
          <a:bodyPr lIns="90000" rIns="90000" tIns="45000" bIns="45000"/>
          <a:p>
            <a:r>
              <a:rPr b="1" lang="en-US">
                <a:latin typeface="Arial"/>
              </a:rPr>
              <a:t>HUBzero Infrastructure</a:t>
            </a:r>
            <a:endParaRPr/>
          </a:p>
        </p:txBody>
      </p:sp>
      <p:sp>
        <p:nvSpPr>
          <p:cNvPr id="682" name="Line 33"/>
          <p:cNvSpPr/>
          <p:nvPr/>
        </p:nvSpPr>
        <p:spPr>
          <a:xfrm>
            <a:off x="4251600" y="3018960"/>
            <a:ext cx="2663280" cy="0"/>
          </a:xfrm>
          <a:prstGeom prst="line">
            <a:avLst/>
          </a:prstGeom>
          <a:ln w="73080">
            <a:solidFill>
              <a:srgbClr val="ffff00"/>
            </a:solidFill>
            <a:round/>
          </a:ln>
        </p:spPr>
      </p:sp>
      <p:sp>
        <p:nvSpPr>
          <p:cNvPr id="683" name="Line 34"/>
          <p:cNvSpPr/>
          <p:nvPr/>
        </p:nvSpPr>
        <p:spPr>
          <a:xfrm flipH="1">
            <a:off x="6880320" y="2984400"/>
            <a:ext cx="1800" cy="903240"/>
          </a:xfrm>
          <a:prstGeom prst="line">
            <a:avLst/>
          </a:prstGeom>
          <a:ln w="73080">
            <a:solidFill>
              <a:srgbClr val="ffff00"/>
            </a:solidFill>
            <a:round/>
          </a:ln>
        </p:spPr>
      </p:sp>
      <p:sp>
        <p:nvSpPr>
          <p:cNvPr id="684" name="Line 35"/>
          <p:cNvSpPr/>
          <p:nvPr/>
        </p:nvSpPr>
        <p:spPr>
          <a:xfrm flipH="1">
            <a:off x="6212880" y="3873960"/>
            <a:ext cx="702000" cy="0"/>
          </a:xfrm>
          <a:prstGeom prst="line">
            <a:avLst/>
          </a:prstGeom>
          <a:ln w="73080">
            <a:solidFill>
              <a:srgbClr val="ffff00"/>
            </a:solidFill>
            <a:round/>
          </a:ln>
        </p:spPr>
      </p:sp>
      <p:sp>
        <p:nvSpPr>
          <p:cNvPr id="685" name="Line 36"/>
          <p:cNvSpPr/>
          <p:nvPr/>
        </p:nvSpPr>
        <p:spPr>
          <a:xfrm>
            <a:off x="6249600" y="3873960"/>
            <a:ext cx="0" cy="1154520"/>
          </a:xfrm>
          <a:prstGeom prst="line">
            <a:avLst/>
          </a:prstGeom>
          <a:ln w="73080">
            <a:solidFill>
              <a:srgbClr val="ffff00"/>
            </a:solidFill>
            <a:round/>
          </a:ln>
        </p:spPr>
      </p:sp>
      <p:sp>
        <p:nvSpPr>
          <p:cNvPr id="686" name="Line 37"/>
          <p:cNvSpPr/>
          <p:nvPr/>
        </p:nvSpPr>
        <p:spPr>
          <a:xfrm>
            <a:off x="6882840" y="3214800"/>
            <a:ext cx="0" cy="465480"/>
          </a:xfrm>
          <a:prstGeom prst="line">
            <a:avLst/>
          </a:prstGeom>
          <a:ln>
            <a:solidFill>
              <a:srgbClr val="000000"/>
            </a:solidFill>
            <a:headEnd len="med" type="triangle" w="med"/>
            <a:tailEnd len="med" type="triangle" w="med"/>
          </a:ln>
        </p:spPr>
      </p:sp>
      <p:sp>
        <p:nvSpPr>
          <p:cNvPr id="687" name="Line 38"/>
          <p:cNvSpPr/>
          <p:nvPr/>
        </p:nvSpPr>
        <p:spPr>
          <a:xfrm>
            <a:off x="6253920" y="4345200"/>
            <a:ext cx="0" cy="542160"/>
          </a:xfrm>
          <a:prstGeom prst="line">
            <a:avLst/>
          </a:prstGeom>
          <a:ln>
            <a:solidFill>
              <a:srgbClr val="000000"/>
            </a:solidFill>
            <a:headEnd len="med" type="triangle" w="med"/>
            <a:tailEnd len="med" type="triangle" w="med"/>
          </a:ln>
        </p:spPr>
      </p:sp>
      <p:sp>
        <p:nvSpPr>
          <p:cNvPr id="688" name="Line 39"/>
          <p:cNvSpPr/>
          <p:nvPr/>
        </p:nvSpPr>
        <p:spPr>
          <a:xfrm>
            <a:off x="4321080" y="3026160"/>
            <a:ext cx="1471320" cy="0"/>
          </a:xfrm>
          <a:prstGeom prst="line">
            <a:avLst/>
          </a:prstGeom>
          <a:ln>
            <a:solidFill>
              <a:srgbClr val="000000"/>
            </a:solidFill>
            <a:headEnd len="med" type="triangle" w="med"/>
            <a:tailEnd len="med" type="triangle" w="med"/>
          </a:ln>
        </p:spPr>
      </p:sp>
      <p:sp>
        <p:nvSpPr>
          <p:cNvPr id="689" name="CustomShape 40"/>
          <p:cNvSpPr/>
          <p:nvPr/>
        </p:nvSpPr>
        <p:spPr>
          <a:xfrm>
            <a:off x="257040" y="2618280"/>
            <a:ext cx="3942720" cy="2286000"/>
          </a:xfrm>
          <a:prstGeom prst="rect">
            <a:avLst/>
          </a:prstGeom>
          <a:solidFill>
            <a:srgbClr val="ffffff"/>
          </a:solidFill>
          <a:ln>
            <a:solidFill>
              <a:srgbClr val="000000"/>
            </a:solidFill>
          </a:ln>
        </p:spPr>
        <p:style>
          <a:lnRef idx="0"/>
          <a:fillRef idx="0"/>
          <a:effectRef idx="0"/>
          <a:fontRef idx="minor"/>
        </p:style>
      </p:sp>
      <p:sp>
        <p:nvSpPr>
          <p:cNvPr id="690" name="TextShape 41"/>
          <p:cNvSpPr txBox="1"/>
          <p:nvPr/>
        </p:nvSpPr>
        <p:spPr>
          <a:xfrm>
            <a:off x="1509120" y="2125080"/>
            <a:ext cx="1707120" cy="346320"/>
          </a:xfrm>
          <a:prstGeom prst="rect">
            <a:avLst/>
          </a:prstGeom>
          <a:noFill/>
          <a:ln>
            <a:noFill/>
          </a:ln>
        </p:spPr>
        <p:txBody>
          <a:bodyPr lIns="90000" rIns="90000" tIns="45000" bIns="45000"/>
          <a:p>
            <a:r>
              <a:rPr b="1" lang="en-US">
                <a:latin typeface="Arial"/>
              </a:rPr>
              <a:t>Python Script</a:t>
            </a:r>
            <a:endParaRPr/>
          </a:p>
        </p:txBody>
      </p:sp>
      <p:sp>
        <p:nvSpPr>
          <p:cNvPr id="691" name="CustomShape 42"/>
          <p:cNvSpPr/>
          <p:nvPr/>
        </p:nvSpPr>
        <p:spPr>
          <a:xfrm>
            <a:off x="303120" y="4393440"/>
            <a:ext cx="3654360" cy="221040"/>
          </a:xfrm>
          <a:prstGeom prst="rect">
            <a:avLst/>
          </a:prstGeom>
          <a:solidFill>
            <a:srgbClr val="ffff00"/>
          </a:solidFill>
          <a:ln>
            <a:noFill/>
          </a:ln>
        </p:spPr>
        <p:style>
          <a:lnRef idx="0"/>
          <a:fillRef idx="0"/>
          <a:effectRef idx="0"/>
          <a:fontRef idx="minor"/>
        </p:style>
      </p:sp>
      <p:sp>
        <p:nvSpPr>
          <p:cNvPr id="692" name="TextShape 43"/>
          <p:cNvSpPr txBox="1"/>
          <p:nvPr/>
        </p:nvSpPr>
        <p:spPr>
          <a:xfrm>
            <a:off x="257040" y="2801160"/>
            <a:ext cx="3913200" cy="2138040"/>
          </a:xfrm>
          <a:prstGeom prst="rect">
            <a:avLst/>
          </a:prstGeom>
          <a:noFill/>
          <a:ln>
            <a:noFill/>
          </a:ln>
        </p:spPr>
        <p:txBody>
          <a:bodyPr lIns="90000" rIns="90000" tIns="45000" bIns="45000"/>
          <a:p>
            <a:r>
              <a:rPr b="1" lang="en-US">
                <a:solidFill>
                  <a:srgbClr val="ff7700"/>
                </a:solidFill>
                <a:latin typeface="Liberation Sans;Arial"/>
              </a:rPr>
              <a:t>import</a:t>
            </a:r>
            <a:r>
              <a:rPr lang="en-US">
                <a:solidFill>
                  <a:srgbClr val="000000"/>
                </a:solidFill>
                <a:latin typeface="Liberation Sans;Arial"/>
              </a:rPr>
              <a:t> hubcheck</a:t>
            </a:r>
            <a:endParaRPr/>
          </a:p>
          <a:p>
            <a:endParaRPr/>
          </a:p>
          <a:p>
            <a:r>
              <a:rPr lang="en-US">
                <a:solidFill>
                  <a:srgbClr val="000000"/>
                </a:solidFill>
                <a:latin typeface="Liberation Sans;Arial"/>
              </a:rPr>
              <a:t>cm = hubcheck.ContainerManager</a:t>
            </a:r>
            <a:r>
              <a:rPr lang="en-US">
                <a:solidFill>
                  <a:srgbClr val="66cc66"/>
                </a:solidFill>
                <a:latin typeface="Liberation Sans;Arial"/>
              </a:rPr>
              <a:t>()</a:t>
            </a:r>
            <a:endParaRPr/>
          </a:p>
          <a:p>
            <a:endParaRPr/>
          </a:p>
          <a:p>
            <a:r>
              <a:rPr lang="en-US">
                <a:solidFill>
                  <a:srgbClr val="000000"/>
                </a:solidFill>
                <a:latin typeface="Liberation Sans;Arial"/>
              </a:rPr>
              <a:t>shell = cm.access</a:t>
            </a:r>
            <a:r>
              <a:rPr lang="en-US">
                <a:solidFill>
                  <a:srgbClr val="66cc66"/>
                </a:solidFill>
                <a:latin typeface="Liberation Sans;Arial"/>
              </a:rPr>
              <a:t>(</a:t>
            </a:r>
            <a:r>
              <a:rPr lang="en-US">
                <a:solidFill>
                  <a:srgbClr val="000000"/>
                </a:solidFill>
                <a:latin typeface="Liberation Sans;Arial"/>
              </a:rPr>
              <a:t>host,user,passwd</a:t>
            </a:r>
            <a:r>
              <a:rPr lang="en-US">
                <a:solidFill>
                  <a:srgbClr val="66cc66"/>
                </a:solidFill>
                <a:latin typeface="Liberation Sans;Arial"/>
              </a:rPr>
              <a:t>)</a:t>
            </a:r>
            <a:endParaRPr/>
          </a:p>
          <a:p>
            <a:endParaRPr/>
          </a:p>
          <a:p>
            <a:r>
              <a:rPr lang="en-US">
                <a:solidFill>
                  <a:srgbClr val="000000"/>
                </a:solidFill>
                <a:latin typeface="Liberation Sans;Arial"/>
              </a:rPr>
              <a:t>out,status = shell.execute</a:t>
            </a:r>
            <a:r>
              <a:rPr lang="en-US">
                <a:solidFill>
                  <a:srgbClr val="66cc66"/>
                </a:solidFill>
                <a:latin typeface="Liberation Sans;Arial"/>
              </a:rPr>
              <a:t>(</a:t>
            </a:r>
            <a:r>
              <a:rPr lang="en-US">
                <a:solidFill>
                  <a:srgbClr val="483d8b"/>
                </a:solidFill>
                <a:latin typeface="Liberation Sans;Arial"/>
              </a:rPr>
              <a:t>'</a:t>
            </a:r>
            <a:r>
              <a:rPr lang="en-US">
                <a:solidFill>
                  <a:srgbClr val="483d8b"/>
                </a:solidFill>
                <a:latin typeface="Arial"/>
              </a:rPr>
              <a:t>echo hi'</a:t>
            </a:r>
            <a:r>
              <a:rPr lang="en-US">
                <a:solidFill>
                  <a:srgbClr val="66cc66"/>
                </a:solidFill>
                <a:latin typeface="Arial"/>
              </a:rPr>
              <a:t>)</a:t>
            </a:r>
            <a:endParaRPr/>
          </a:p>
          <a:p>
            <a:endParaRPr/>
          </a:p>
        </p:txBody>
      </p:sp>
      <p:sp>
        <p:nvSpPr>
          <p:cNvPr id="693" name="TextShape 44"/>
          <p:cNvSpPr txBox="1"/>
          <p:nvPr/>
        </p:nvSpPr>
        <p:spPr>
          <a:xfrm>
            <a:off x="969480" y="5509080"/>
            <a:ext cx="2672640" cy="602280"/>
          </a:xfrm>
          <a:prstGeom prst="rect">
            <a:avLst/>
          </a:prstGeom>
          <a:noFill/>
          <a:ln>
            <a:noFill/>
          </a:ln>
        </p:spPr>
        <p:txBody>
          <a:bodyPr lIns="90000" rIns="90000" tIns="45000" bIns="45000"/>
          <a:p>
            <a:pPr algn="ctr"/>
            <a:r>
              <a:rPr b="1" lang="en-US">
                <a:latin typeface="Arial"/>
              </a:rPr>
              <a:t>Expect-like interface</a:t>
            </a:r>
            <a:endParaRPr/>
          </a:p>
          <a:p>
            <a:r>
              <a:rPr b="1" lang="en-US">
                <a:latin typeface="Arial"/>
              </a:rPr>
              <a:t>for running commands</a:t>
            </a:r>
            <a:endParaRPr/>
          </a:p>
        </p:txBody>
      </p:sp>
      <p:sp>
        <p:nvSpPr>
          <p:cNvPr id="694" name="Line 45"/>
          <p:cNvSpPr/>
          <p:nvPr/>
        </p:nvSpPr>
        <p:spPr>
          <a:xfrm>
            <a:off x="2091240" y="4662360"/>
            <a:ext cx="9000" cy="738720"/>
          </a:xfrm>
          <a:prstGeom prst="line">
            <a:avLst/>
          </a:prstGeom>
          <a:ln>
            <a:solidFill>
              <a:srgbClr val="000000"/>
            </a:solidFill>
            <a:headEnd len="med" type="triangle" w="med"/>
          </a:ln>
        </p:spPr>
      </p:sp>
      <p:pic>
        <p:nvPicPr>
          <p:cNvPr id="695" name="" descr=""/>
          <p:cNvPicPr/>
          <p:nvPr/>
        </p:nvPicPr>
        <p:blipFill>
          <a:blip r:embed="rId9"/>
          <a:stretch/>
        </p:blipFill>
        <p:spPr>
          <a:xfrm>
            <a:off x="7799760" y="508320"/>
            <a:ext cx="1772640" cy="84240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6"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HUBcheck Tools</a:t>
            </a:r>
            <a:endParaRPr/>
          </a:p>
        </p:txBody>
      </p:sp>
      <p:pic>
        <p:nvPicPr>
          <p:cNvPr id="697" name="" descr=""/>
          <p:cNvPicPr/>
          <p:nvPr/>
        </p:nvPicPr>
        <p:blipFill>
          <a:blip r:embed="rId1"/>
          <a:stretch/>
        </p:blipFill>
        <p:spPr>
          <a:xfrm>
            <a:off x="7799760" y="508320"/>
            <a:ext cx="1772640" cy="842400"/>
          </a:xfrm>
          <a:prstGeom prst="rect">
            <a:avLst/>
          </a:prstGeom>
          <a:ln>
            <a:noFill/>
          </a:ln>
        </p:spPr>
      </p:pic>
      <p:pic>
        <p:nvPicPr>
          <p:cNvPr id="698" name="" descr=""/>
          <p:cNvPicPr/>
          <p:nvPr/>
        </p:nvPicPr>
        <p:blipFill>
          <a:blip r:embed="rId2"/>
          <a:stretch/>
        </p:blipFill>
        <p:spPr>
          <a:xfrm>
            <a:off x="6355800" y="1874160"/>
            <a:ext cx="1913760" cy="1485360"/>
          </a:xfrm>
          <a:prstGeom prst="rect">
            <a:avLst/>
          </a:prstGeom>
          <a:ln>
            <a:noFill/>
          </a:ln>
        </p:spPr>
      </p:pic>
      <p:pic>
        <p:nvPicPr>
          <p:cNvPr id="699" name="" descr=""/>
          <p:cNvPicPr/>
          <p:nvPr/>
        </p:nvPicPr>
        <p:blipFill>
          <a:blip r:embed="rId3"/>
          <a:stretch/>
        </p:blipFill>
        <p:spPr>
          <a:xfrm>
            <a:off x="6095880" y="3645000"/>
            <a:ext cx="2423160" cy="1561320"/>
          </a:xfrm>
          <a:prstGeom prst="rect">
            <a:avLst/>
          </a:prstGeom>
          <a:ln>
            <a:noFill/>
          </a:ln>
        </p:spPr>
      </p:pic>
      <p:pic>
        <p:nvPicPr>
          <p:cNvPr id="700" name="" descr=""/>
          <p:cNvPicPr/>
          <p:nvPr/>
        </p:nvPicPr>
        <p:blipFill>
          <a:blip r:embed="rId4"/>
          <a:stretch/>
        </p:blipFill>
        <p:spPr>
          <a:xfrm>
            <a:off x="6106320" y="5437080"/>
            <a:ext cx="2423160" cy="1464480"/>
          </a:xfrm>
          <a:prstGeom prst="rect">
            <a:avLst/>
          </a:prstGeom>
          <a:ln>
            <a:noFill/>
          </a:ln>
        </p:spPr>
      </p:pic>
      <p:sp>
        <p:nvSpPr>
          <p:cNvPr id="701" name="TextShape 2"/>
          <p:cNvSpPr txBox="1"/>
          <p:nvPr/>
        </p:nvSpPr>
        <p:spPr>
          <a:xfrm>
            <a:off x="393120" y="2404440"/>
            <a:ext cx="4992120" cy="3979080"/>
          </a:xfrm>
          <a:prstGeom prst="rect">
            <a:avLst/>
          </a:prstGeom>
          <a:noFill/>
          <a:ln>
            <a:noFill/>
          </a:ln>
        </p:spPr>
        <p:txBody>
          <a:bodyPr lIns="90000" rIns="90000" tIns="45000" bIns="45000"/>
          <a:p>
            <a:r>
              <a:rPr lang="en-US" sz="2500">
                <a:latin typeface="Arial"/>
              </a:rPr>
              <a:t>NANOHUB-U Course Registration</a:t>
            </a:r>
            <a:endParaRPr/>
          </a:p>
          <a:p>
            <a:endParaRPr/>
          </a:p>
          <a:p>
            <a:endParaRPr/>
          </a:p>
          <a:p>
            <a:endParaRPr/>
          </a:p>
          <a:p>
            <a:endParaRPr/>
          </a:p>
          <a:p>
            <a:r>
              <a:rPr lang="en-US" sz="2500">
                <a:latin typeface="Arial"/>
              </a:rPr>
              <a:t>Nightly Rappture Builds</a:t>
            </a:r>
            <a:endParaRPr/>
          </a:p>
          <a:p>
            <a:endParaRPr/>
          </a:p>
          <a:p>
            <a:endParaRPr/>
          </a:p>
          <a:p>
            <a:endParaRPr/>
          </a:p>
          <a:p>
            <a:endParaRPr/>
          </a:p>
          <a:p>
            <a:r>
              <a:rPr lang="en-US" sz="2500">
                <a:latin typeface="Arial"/>
              </a:rPr>
              <a:t>Nightly/Weekly Test Suites</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Test Runner</a:t>
            </a:r>
            <a:endParaRPr/>
          </a:p>
        </p:txBody>
      </p:sp>
      <p:pic>
        <p:nvPicPr>
          <p:cNvPr id="703" name="" descr=""/>
          <p:cNvPicPr/>
          <p:nvPr/>
        </p:nvPicPr>
        <p:blipFill>
          <a:blip r:embed="rId1"/>
          <a:stretch/>
        </p:blipFill>
        <p:spPr>
          <a:xfrm>
            <a:off x="7799760" y="508320"/>
            <a:ext cx="1772640" cy="842400"/>
          </a:xfrm>
          <a:prstGeom prst="rect">
            <a:avLst/>
          </a:prstGeom>
          <a:ln>
            <a:noFill/>
          </a:ln>
        </p:spPr>
      </p:pic>
      <p:sp>
        <p:nvSpPr>
          <p:cNvPr id="704" name="TextShape 2"/>
          <p:cNvSpPr txBox="1"/>
          <p:nvPr/>
        </p:nvSpPr>
        <p:spPr>
          <a:xfrm>
            <a:off x="393120" y="1864440"/>
            <a:ext cx="8242560" cy="2918520"/>
          </a:xfrm>
          <a:prstGeom prst="rect">
            <a:avLst/>
          </a:prstGeom>
          <a:noFill/>
          <a:ln>
            <a:noFill/>
          </a:ln>
        </p:spPr>
        <p:txBody>
          <a:bodyPr lIns="90000" rIns="90000" tIns="45000" bIns="45000"/>
          <a:p>
            <a:r>
              <a:rPr lang="en-US" sz="2500">
                <a:latin typeface="Arial"/>
              </a:rPr>
              <a:t>Nightly Test Suite</a:t>
            </a:r>
            <a:endParaRPr/>
          </a:p>
          <a:p>
            <a:r>
              <a:rPr lang="en-US" sz="2500">
                <a:latin typeface="Arial"/>
              </a:rPr>
              <a:t>* covers access to workspace</a:t>
            </a:r>
            <a:endParaRPr/>
          </a:p>
          <a:p>
            <a:r>
              <a:rPr lang="en-US" sz="2500">
                <a:latin typeface="Arial"/>
              </a:rPr>
              <a:t>* short jobs to make sure submit and webdav are working</a:t>
            </a:r>
            <a:endParaRPr/>
          </a:p>
          <a:p>
            <a:endParaRPr/>
          </a:p>
          <a:p>
            <a:r>
              <a:rPr lang="en-US" sz="2500">
                <a:latin typeface="Arial"/>
              </a:rPr>
              <a:t>Weekly Test Suite</a:t>
            </a:r>
            <a:endParaRPr/>
          </a:p>
          <a:p>
            <a:r>
              <a:rPr lang="en-US" sz="2500">
                <a:latin typeface="Arial"/>
              </a:rPr>
              <a:t>* more in depth testing of workspace and website</a:t>
            </a:r>
            <a:endParaRPr/>
          </a:p>
          <a:p>
            <a:r>
              <a:rPr lang="en-US" sz="2500">
                <a:latin typeface="Arial"/>
              </a:rPr>
              <a:t>* check workspace setup</a:t>
            </a:r>
            <a:endParaRPr/>
          </a:p>
          <a:p>
            <a:r>
              <a:rPr lang="en-US" sz="2500">
                <a:latin typeface="Arial"/>
              </a:rPr>
              <a:t>* help track hub configuration problems.</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HUBzero History</a:t>
            </a:r>
            <a:endParaRPr/>
          </a:p>
        </p:txBody>
      </p:sp>
      <p:pic>
        <p:nvPicPr>
          <p:cNvPr id="136" name="" descr=""/>
          <p:cNvPicPr/>
          <p:nvPr/>
        </p:nvPicPr>
        <p:blipFill>
          <a:blip r:embed="rId1"/>
          <a:stretch/>
        </p:blipFill>
        <p:spPr>
          <a:xfrm>
            <a:off x="1542600" y="2012040"/>
            <a:ext cx="1552680" cy="996840"/>
          </a:xfrm>
          <a:prstGeom prst="rect">
            <a:avLst/>
          </a:prstGeom>
          <a:ln>
            <a:noFill/>
          </a:ln>
        </p:spPr>
      </p:pic>
      <p:pic>
        <p:nvPicPr>
          <p:cNvPr id="137" name="" descr=""/>
          <p:cNvPicPr/>
          <p:nvPr/>
        </p:nvPicPr>
        <p:blipFill>
          <a:blip r:embed="rId2"/>
          <a:stretch/>
        </p:blipFill>
        <p:spPr>
          <a:xfrm>
            <a:off x="1064160" y="4489560"/>
            <a:ext cx="1552680" cy="996840"/>
          </a:xfrm>
          <a:prstGeom prst="rect">
            <a:avLst/>
          </a:prstGeom>
          <a:ln>
            <a:noFill/>
          </a:ln>
        </p:spPr>
      </p:pic>
      <p:pic>
        <p:nvPicPr>
          <p:cNvPr id="138" name="" descr=""/>
          <p:cNvPicPr/>
          <p:nvPr/>
        </p:nvPicPr>
        <p:blipFill>
          <a:blip r:embed="rId3"/>
          <a:stretch/>
        </p:blipFill>
        <p:spPr>
          <a:xfrm>
            <a:off x="3350160" y="5931720"/>
            <a:ext cx="1552680" cy="1000440"/>
          </a:xfrm>
          <a:prstGeom prst="rect">
            <a:avLst/>
          </a:prstGeom>
          <a:ln>
            <a:noFill/>
          </a:ln>
        </p:spPr>
      </p:pic>
      <p:pic>
        <p:nvPicPr>
          <p:cNvPr id="139" name="" descr=""/>
          <p:cNvPicPr/>
          <p:nvPr/>
        </p:nvPicPr>
        <p:blipFill>
          <a:blip r:embed="rId4"/>
          <a:stretch/>
        </p:blipFill>
        <p:spPr>
          <a:xfrm>
            <a:off x="6995160" y="5678640"/>
            <a:ext cx="1552680" cy="996840"/>
          </a:xfrm>
          <a:prstGeom prst="rect">
            <a:avLst/>
          </a:prstGeom>
          <a:ln>
            <a:noFill/>
          </a:ln>
        </p:spPr>
      </p:pic>
      <p:pic>
        <p:nvPicPr>
          <p:cNvPr id="140" name="" descr=""/>
          <p:cNvPicPr/>
          <p:nvPr/>
        </p:nvPicPr>
        <p:blipFill>
          <a:blip r:embed="rId5"/>
          <a:stretch/>
        </p:blipFill>
        <p:spPr>
          <a:xfrm>
            <a:off x="2768760" y="2679840"/>
            <a:ext cx="406080" cy="486000"/>
          </a:xfrm>
          <a:prstGeom prst="rect">
            <a:avLst/>
          </a:prstGeom>
          <a:ln>
            <a:noFill/>
          </a:ln>
        </p:spPr>
      </p:pic>
      <p:pic>
        <p:nvPicPr>
          <p:cNvPr id="141" name="" descr=""/>
          <p:cNvPicPr/>
          <p:nvPr/>
        </p:nvPicPr>
        <p:blipFill>
          <a:blip r:embed="rId6"/>
          <a:stretch/>
        </p:blipFill>
        <p:spPr>
          <a:xfrm>
            <a:off x="2442960" y="5000040"/>
            <a:ext cx="406080" cy="486000"/>
          </a:xfrm>
          <a:prstGeom prst="rect">
            <a:avLst/>
          </a:prstGeom>
          <a:ln>
            <a:noFill/>
          </a:ln>
        </p:spPr>
      </p:pic>
      <p:pic>
        <p:nvPicPr>
          <p:cNvPr id="142" name="" descr=""/>
          <p:cNvPicPr/>
          <p:nvPr/>
        </p:nvPicPr>
        <p:blipFill>
          <a:blip r:embed="rId7"/>
          <a:stretch/>
        </p:blipFill>
        <p:spPr>
          <a:xfrm>
            <a:off x="6887880" y="5460120"/>
            <a:ext cx="406080" cy="486000"/>
          </a:xfrm>
          <a:prstGeom prst="rect">
            <a:avLst/>
          </a:prstGeom>
          <a:ln>
            <a:noFill/>
          </a:ln>
        </p:spPr>
      </p:pic>
      <p:pic>
        <p:nvPicPr>
          <p:cNvPr id="143" name="" descr=""/>
          <p:cNvPicPr/>
          <p:nvPr/>
        </p:nvPicPr>
        <p:blipFill>
          <a:blip r:embed="rId8"/>
          <a:stretch/>
        </p:blipFill>
        <p:spPr>
          <a:xfrm>
            <a:off x="3962160" y="5734800"/>
            <a:ext cx="406080" cy="486000"/>
          </a:xfrm>
          <a:prstGeom prst="rect">
            <a:avLst/>
          </a:prstGeom>
          <a:ln>
            <a:noFill/>
          </a:ln>
        </p:spPr>
      </p:pic>
      <p:pic>
        <p:nvPicPr>
          <p:cNvPr id="144" name="" descr=""/>
          <p:cNvPicPr/>
          <p:nvPr/>
        </p:nvPicPr>
        <p:blipFill>
          <a:blip r:embed="rId9"/>
          <a:stretch/>
        </p:blipFill>
        <p:spPr>
          <a:xfrm>
            <a:off x="4279320" y="3849120"/>
            <a:ext cx="1552680" cy="996840"/>
          </a:xfrm>
          <a:prstGeom prst="rect">
            <a:avLst/>
          </a:prstGeom>
          <a:ln>
            <a:noFill/>
          </a:ln>
        </p:spPr>
      </p:pic>
      <p:sp>
        <p:nvSpPr>
          <p:cNvPr id="145" name="Line 2"/>
          <p:cNvSpPr/>
          <p:nvPr/>
        </p:nvSpPr>
        <p:spPr>
          <a:xfrm flipH="1" flipV="1">
            <a:off x="3192120" y="3218040"/>
            <a:ext cx="952560" cy="609480"/>
          </a:xfrm>
          <a:prstGeom prst="line">
            <a:avLst/>
          </a:prstGeom>
          <a:ln>
            <a:solidFill>
              <a:srgbClr val="000000"/>
            </a:solidFill>
            <a:tailEnd len="med" type="triangle" w="med"/>
          </a:ln>
        </p:spPr>
      </p:sp>
      <p:sp>
        <p:nvSpPr>
          <p:cNvPr id="146" name="Line 3"/>
          <p:cNvSpPr/>
          <p:nvPr/>
        </p:nvSpPr>
        <p:spPr>
          <a:xfrm>
            <a:off x="5912640" y="4771080"/>
            <a:ext cx="978120" cy="609120"/>
          </a:xfrm>
          <a:prstGeom prst="line">
            <a:avLst/>
          </a:prstGeom>
          <a:ln>
            <a:solidFill>
              <a:srgbClr val="000000"/>
            </a:solidFill>
            <a:tailEnd len="med" type="triangle" w="med"/>
          </a:ln>
        </p:spPr>
      </p:sp>
      <p:sp>
        <p:nvSpPr>
          <p:cNvPr id="147" name="Line 4"/>
          <p:cNvSpPr/>
          <p:nvPr/>
        </p:nvSpPr>
        <p:spPr>
          <a:xfrm flipH="1">
            <a:off x="4264920" y="4899960"/>
            <a:ext cx="360360" cy="763920"/>
          </a:xfrm>
          <a:prstGeom prst="line">
            <a:avLst/>
          </a:prstGeom>
          <a:ln>
            <a:solidFill>
              <a:srgbClr val="000000"/>
            </a:solidFill>
            <a:tailEnd len="med" type="triangle" w="med"/>
          </a:ln>
        </p:spPr>
      </p:sp>
      <p:sp>
        <p:nvSpPr>
          <p:cNvPr id="148" name="Line 5"/>
          <p:cNvSpPr/>
          <p:nvPr/>
        </p:nvSpPr>
        <p:spPr>
          <a:xfrm flipH="1">
            <a:off x="2926080" y="4547880"/>
            <a:ext cx="1304640" cy="600480"/>
          </a:xfrm>
          <a:prstGeom prst="line">
            <a:avLst/>
          </a:prstGeom>
          <a:ln>
            <a:solidFill>
              <a:srgbClr val="000000"/>
            </a:solidFill>
            <a:tailEnd len="med" type="triangle" w="med"/>
          </a:ln>
        </p:spPr>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5"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Promoting Healthier Hubs</a:t>
            </a:r>
            <a:endParaRPr/>
          </a:p>
        </p:txBody>
      </p:sp>
      <p:sp>
        <p:nvSpPr>
          <p:cNvPr id="706" name="Line 2"/>
          <p:cNvSpPr/>
          <p:nvPr/>
        </p:nvSpPr>
        <p:spPr>
          <a:xfrm>
            <a:off x="5029920" y="2348640"/>
            <a:ext cx="0" cy="3989160"/>
          </a:xfrm>
          <a:prstGeom prst="line">
            <a:avLst/>
          </a:prstGeom>
          <a:ln w="18360">
            <a:solidFill>
              <a:srgbClr val="808080"/>
            </a:solidFill>
            <a:custDash>
              <a:ds d="900000" sp="900000"/>
              <a:ds d="900000" sp="900000"/>
            </a:custDash>
            <a:round/>
          </a:ln>
        </p:spPr>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Turbulent Hubs</a:t>
            </a:r>
            <a:endParaRPr/>
          </a:p>
        </p:txBody>
      </p:sp>
      <p:pic>
        <p:nvPicPr>
          <p:cNvPr id="708" name="" descr=""/>
          <p:cNvPicPr/>
          <p:nvPr/>
        </p:nvPicPr>
        <p:blipFill>
          <a:blip r:embed="rId1"/>
          <a:stretch/>
        </p:blipFill>
        <p:spPr>
          <a:xfrm>
            <a:off x="7799760" y="508320"/>
            <a:ext cx="1772640" cy="842400"/>
          </a:xfrm>
          <a:prstGeom prst="rect">
            <a:avLst/>
          </a:prstGeom>
          <a:ln>
            <a:noFill/>
          </a:ln>
        </p:spPr>
      </p:pic>
      <p:pic>
        <p:nvPicPr>
          <p:cNvPr id="709" name="" descr=""/>
          <p:cNvPicPr/>
          <p:nvPr/>
        </p:nvPicPr>
        <p:blipFill>
          <a:blip r:embed="rId2"/>
          <a:stretch/>
        </p:blipFill>
        <p:spPr>
          <a:xfrm>
            <a:off x="455760" y="1769400"/>
            <a:ext cx="4586760" cy="2707560"/>
          </a:xfrm>
          <a:prstGeom prst="rect">
            <a:avLst/>
          </a:prstGeom>
          <a:ln>
            <a:noFill/>
          </a:ln>
        </p:spPr>
      </p:pic>
      <p:pic>
        <p:nvPicPr>
          <p:cNvPr id="710" name="" descr=""/>
          <p:cNvPicPr/>
          <p:nvPr/>
        </p:nvPicPr>
        <p:blipFill>
          <a:blip r:embed="rId3"/>
          <a:stretch/>
        </p:blipFill>
        <p:spPr>
          <a:xfrm>
            <a:off x="5036760" y="1769760"/>
            <a:ext cx="4586760" cy="2707560"/>
          </a:xfrm>
          <a:prstGeom prst="rect">
            <a:avLst/>
          </a:prstGeom>
          <a:ln>
            <a:noFill/>
          </a:ln>
        </p:spPr>
      </p:pic>
      <p:sp>
        <p:nvSpPr>
          <p:cNvPr id="711" name="TextShape 2"/>
          <p:cNvSpPr txBox="1"/>
          <p:nvPr/>
        </p:nvSpPr>
        <p:spPr>
          <a:xfrm>
            <a:off x="393480" y="4816800"/>
            <a:ext cx="5444280" cy="1150920"/>
          </a:xfrm>
          <a:prstGeom prst="rect">
            <a:avLst/>
          </a:prstGeom>
          <a:noFill/>
          <a:ln>
            <a:noFill/>
          </a:ln>
        </p:spPr>
        <p:txBody>
          <a:bodyPr lIns="90000" rIns="90000" tIns="45000" bIns="45000"/>
          <a:p>
            <a:r>
              <a:rPr lang="en-US" sz="2500">
                <a:latin typeface="Arial"/>
              </a:rPr>
              <a:t>Characterized by:</a:t>
            </a:r>
            <a:endParaRPr/>
          </a:p>
          <a:p>
            <a:pPr>
              <a:buSzPct val="45000"/>
              <a:buFont typeface="StarSymbol"/>
              <a:buChar char=""/>
            </a:pPr>
            <a:r>
              <a:rPr lang="en-US" sz="2500">
                <a:latin typeface="Arial"/>
              </a:rPr>
              <a:t>High test failure count</a:t>
            </a:r>
            <a:endParaRPr/>
          </a:p>
          <a:p>
            <a:pPr>
              <a:buSzPct val="45000"/>
              <a:buFont typeface="StarSymbol"/>
              <a:buChar char=""/>
            </a:pPr>
            <a:r>
              <a:rPr lang="en-US" sz="2500">
                <a:latin typeface="Arial"/>
              </a:rPr>
              <a:t>Long spikes of elevated test failures</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Upgraded Hubs</a:t>
            </a:r>
            <a:endParaRPr/>
          </a:p>
        </p:txBody>
      </p:sp>
      <p:pic>
        <p:nvPicPr>
          <p:cNvPr id="713" name="" descr=""/>
          <p:cNvPicPr/>
          <p:nvPr/>
        </p:nvPicPr>
        <p:blipFill>
          <a:blip r:embed="rId1"/>
          <a:stretch/>
        </p:blipFill>
        <p:spPr>
          <a:xfrm>
            <a:off x="7799760" y="508320"/>
            <a:ext cx="1772640" cy="842400"/>
          </a:xfrm>
          <a:prstGeom prst="rect">
            <a:avLst/>
          </a:prstGeom>
          <a:ln>
            <a:noFill/>
          </a:ln>
        </p:spPr>
      </p:pic>
      <p:pic>
        <p:nvPicPr>
          <p:cNvPr id="714" name="" descr=""/>
          <p:cNvPicPr/>
          <p:nvPr/>
        </p:nvPicPr>
        <p:blipFill>
          <a:blip r:embed="rId2"/>
          <a:stretch/>
        </p:blipFill>
        <p:spPr>
          <a:xfrm>
            <a:off x="455760" y="1769400"/>
            <a:ext cx="4586760" cy="2707560"/>
          </a:xfrm>
          <a:prstGeom prst="rect">
            <a:avLst/>
          </a:prstGeom>
          <a:ln>
            <a:noFill/>
          </a:ln>
        </p:spPr>
      </p:pic>
      <p:pic>
        <p:nvPicPr>
          <p:cNvPr id="715" name="" descr=""/>
          <p:cNvPicPr/>
          <p:nvPr/>
        </p:nvPicPr>
        <p:blipFill>
          <a:blip r:embed="rId3"/>
          <a:stretch/>
        </p:blipFill>
        <p:spPr>
          <a:xfrm>
            <a:off x="5036760" y="1769760"/>
            <a:ext cx="4586760" cy="2707560"/>
          </a:xfrm>
          <a:prstGeom prst="rect">
            <a:avLst/>
          </a:prstGeom>
          <a:ln>
            <a:noFill/>
          </a:ln>
        </p:spPr>
      </p:pic>
      <p:sp>
        <p:nvSpPr>
          <p:cNvPr id="716" name="TextShape 2"/>
          <p:cNvSpPr txBox="1"/>
          <p:nvPr/>
        </p:nvSpPr>
        <p:spPr>
          <a:xfrm>
            <a:off x="393480" y="4816800"/>
            <a:ext cx="7134480" cy="1150920"/>
          </a:xfrm>
          <a:prstGeom prst="rect">
            <a:avLst/>
          </a:prstGeom>
          <a:noFill/>
          <a:ln>
            <a:noFill/>
          </a:ln>
        </p:spPr>
        <p:txBody>
          <a:bodyPr lIns="90000" rIns="90000" tIns="45000" bIns="45000"/>
          <a:p>
            <a:r>
              <a:rPr lang="en-US" sz="2500">
                <a:latin typeface="Arial"/>
              </a:rPr>
              <a:t>Characterized by:</a:t>
            </a:r>
            <a:endParaRPr/>
          </a:p>
          <a:p>
            <a:pPr>
              <a:buSzPct val="45000"/>
              <a:buFont typeface="StarSymbol"/>
              <a:buChar char=""/>
            </a:pPr>
            <a:r>
              <a:rPr lang="en-US" sz="2500">
                <a:latin typeface="Arial"/>
              </a:rPr>
              <a:t>Low test failure rate</a:t>
            </a:r>
            <a:endParaRPr/>
          </a:p>
          <a:p>
            <a:pPr>
              <a:buSzPct val="45000"/>
              <a:buFont typeface="StarSymbol"/>
              <a:buChar char=""/>
            </a:pPr>
            <a:r>
              <a:rPr lang="en-US" sz="2500">
                <a:latin typeface="Arial"/>
              </a:rPr>
              <a:t>Small spikes in failures that are quickly resolved</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New Hubs</a:t>
            </a:r>
            <a:endParaRPr/>
          </a:p>
        </p:txBody>
      </p:sp>
      <p:pic>
        <p:nvPicPr>
          <p:cNvPr id="718" name="" descr=""/>
          <p:cNvPicPr/>
          <p:nvPr/>
        </p:nvPicPr>
        <p:blipFill>
          <a:blip r:embed="rId1"/>
          <a:stretch/>
        </p:blipFill>
        <p:spPr>
          <a:xfrm>
            <a:off x="7799760" y="508320"/>
            <a:ext cx="1772640" cy="842400"/>
          </a:xfrm>
          <a:prstGeom prst="rect">
            <a:avLst/>
          </a:prstGeom>
          <a:ln>
            <a:noFill/>
          </a:ln>
        </p:spPr>
      </p:pic>
      <p:sp>
        <p:nvSpPr>
          <p:cNvPr id="719" name="TextShape 2"/>
          <p:cNvSpPr txBox="1"/>
          <p:nvPr/>
        </p:nvSpPr>
        <p:spPr>
          <a:xfrm>
            <a:off x="393120" y="4816440"/>
            <a:ext cx="4278240" cy="1150920"/>
          </a:xfrm>
          <a:prstGeom prst="rect">
            <a:avLst/>
          </a:prstGeom>
          <a:noFill/>
          <a:ln>
            <a:noFill/>
          </a:ln>
        </p:spPr>
        <p:txBody>
          <a:bodyPr lIns="90000" rIns="90000" tIns="45000" bIns="45000"/>
          <a:p>
            <a:r>
              <a:rPr lang="en-US" sz="2500">
                <a:latin typeface="Arial"/>
              </a:rPr>
              <a:t>Characterized by:</a:t>
            </a:r>
            <a:endParaRPr/>
          </a:p>
          <a:p>
            <a:pPr>
              <a:buSzPct val="45000"/>
              <a:buFont typeface="StarSymbol"/>
              <a:buChar char=""/>
            </a:pPr>
            <a:r>
              <a:rPr lang="en-US" sz="2500">
                <a:latin typeface="Arial"/>
              </a:rPr>
              <a:t>Few test failures</a:t>
            </a:r>
            <a:endParaRPr/>
          </a:p>
          <a:p>
            <a:pPr>
              <a:buSzPct val="45000"/>
              <a:buFont typeface="StarSymbol"/>
              <a:buChar char=""/>
            </a:pPr>
            <a:r>
              <a:rPr lang="en-US" sz="2500">
                <a:latin typeface="Arial"/>
              </a:rPr>
              <a:t>Generally boring uneventful</a:t>
            </a:r>
            <a:endParaRPr/>
          </a:p>
        </p:txBody>
      </p:sp>
      <p:pic>
        <p:nvPicPr>
          <p:cNvPr id="720" name="" descr=""/>
          <p:cNvPicPr/>
          <p:nvPr/>
        </p:nvPicPr>
        <p:blipFill>
          <a:blip r:embed="rId2"/>
          <a:stretch/>
        </p:blipFill>
        <p:spPr>
          <a:xfrm>
            <a:off x="455760" y="1769400"/>
            <a:ext cx="4586760" cy="2707560"/>
          </a:xfrm>
          <a:prstGeom prst="rect">
            <a:avLst/>
          </a:prstGeom>
          <a:ln>
            <a:noFill/>
          </a:ln>
        </p:spPr>
      </p:pic>
      <p:pic>
        <p:nvPicPr>
          <p:cNvPr id="721" name="" descr=""/>
          <p:cNvPicPr/>
          <p:nvPr/>
        </p:nvPicPr>
        <p:blipFill>
          <a:blip r:embed="rId3"/>
          <a:stretch/>
        </p:blipFill>
        <p:spPr>
          <a:xfrm>
            <a:off x="5036760" y="1769760"/>
            <a:ext cx="4586760" cy="2707560"/>
          </a:xfrm>
          <a:prstGeom prst="rect">
            <a:avLst/>
          </a:prstGeom>
          <a:ln>
            <a:noFill/>
          </a:ln>
        </p:spPr>
      </p:pic>
      <p:sp>
        <p:nvSpPr>
          <p:cNvPr id="722" name="Line 3"/>
          <p:cNvSpPr/>
          <p:nvPr/>
        </p:nvSpPr>
        <p:spPr>
          <a:xfrm>
            <a:off x="2179800" y="5582520"/>
            <a:ext cx="806040" cy="384840"/>
          </a:xfrm>
          <a:prstGeom prst="line">
            <a:avLst/>
          </a:prstGeom>
          <a:ln w="18360">
            <a:solidFill>
              <a:srgbClr val="ff0000"/>
            </a:solidFill>
            <a:round/>
          </a:ln>
        </p:spPr>
      </p:sp>
      <p:sp>
        <p:nvSpPr>
          <p:cNvPr id="723" name="Line 4"/>
          <p:cNvSpPr/>
          <p:nvPr/>
        </p:nvSpPr>
        <p:spPr>
          <a:xfrm flipH="1">
            <a:off x="2179800" y="5582880"/>
            <a:ext cx="806040" cy="384840"/>
          </a:xfrm>
          <a:prstGeom prst="line">
            <a:avLst/>
          </a:prstGeom>
          <a:ln w="18360">
            <a:solidFill>
              <a:srgbClr val="ff0000"/>
            </a:solidFill>
            <a:round/>
          </a:ln>
        </p:spPr>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4"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Future Work</a:t>
            </a:r>
            <a:endParaRPr/>
          </a:p>
        </p:txBody>
      </p:sp>
      <p:sp>
        <p:nvSpPr>
          <p:cNvPr id="725" name="CustomShape 2"/>
          <p:cNvSpPr/>
          <p:nvPr/>
        </p:nvSpPr>
        <p:spPr>
          <a:xfrm>
            <a:off x="183600" y="1991520"/>
            <a:ext cx="3333600" cy="50050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726" name="TextShape 3"/>
          <p:cNvSpPr txBox="1"/>
          <p:nvPr/>
        </p:nvSpPr>
        <p:spPr>
          <a:xfrm>
            <a:off x="177120" y="1801080"/>
            <a:ext cx="3382560" cy="430200"/>
          </a:xfrm>
          <a:prstGeom prst="rect">
            <a:avLst/>
          </a:prstGeom>
          <a:noFill/>
          <a:ln>
            <a:noFill/>
          </a:ln>
        </p:spPr>
        <p:txBody>
          <a:bodyPr lIns="90000" rIns="90000" tIns="45000" bIns="45000"/>
          <a:p>
            <a:pPr algn="ctr"/>
            <a:r>
              <a:rPr b="1" lang="en-US" sz="2400">
                <a:latin typeface="Arial"/>
              </a:rPr>
              <a:t>Library Improvements</a:t>
            </a:r>
            <a:endParaRPr/>
          </a:p>
        </p:txBody>
      </p:sp>
      <p:sp>
        <p:nvSpPr>
          <p:cNvPr id="727" name="TextShape 4"/>
          <p:cNvSpPr txBox="1"/>
          <p:nvPr/>
        </p:nvSpPr>
        <p:spPr>
          <a:xfrm>
            <a:off x="3922920" y="1801080"/>
            <a:ext cx="2899440" cy="430200"/>
          </a:xfrm>
          <a:prstGeom prst="rect">
            <a:avLst/>
          </a:prstGeom>
          <a:noFill/>
          <a:ln>
            <a:noFill/>
          </a:ln>
        </p:spPr>
        <p:txBody>
          <a:bodyPr lIns="90000" rIns="90000" tIns="45000" bIns="45000"/>
          <a:p>
            <a:pPr algn="ctr"/>
            <a:r>
              <a:rPr b="1" lang="en-US" sz="2400">
                <a:latin typeface="Arial"/>
              </a:rPr>
              <a:t>Test Environments</a:t>
            </a:r>
            <a:endParaRPr/>
          </a:p>
        </p:txBody>
      </p:sp>
      <p:sp>
        <p:nvSpPr>
          <p:cNvPr id="728" name="TextShape 5"/>
          <p:cNvSpPr txBox="1"/>
          <p:nvPr/>
        </p:nvSpPr>
        <p:spPr>
          <a:xfrm>
            <a:off x="7288560" y="1801080"/>
            <a:ext cx="2314440" cy="430200"/>
          </a:xfrm>
          <a:prstGeom prst="rect">
            <a:avLst/>
          </a:prstGeom>
          <a:noFill/>
          <a:ln>
            <a:noFill/>
          </a:ln>
        </p:spPr>
        <p:txBody>
          <a:bodyPr lIns="90000" rIns="90000" tIns="45000" bIns="45000"/>
          <a:p>
            <a:pPr algn="ctr"/>
            <a:r>
              <a:rPr b="1" lang="en-US" sz="2400">
                <a:latin typeface="Arial"/>
              </a:rPr>
              <a:t>Evangelization</a:t>
            </a:r>
            <a:endParaRPr/>
          </a:p>
        </p:txBody>
      </p:sp>
      <p:pic>
        <p:nvPicPr>
          <p:cNvPr id="729" name="" descr=""/>
          <p:cNvPicPr/>
          <p:nvPr/>
        </p:nvPicPr>
        <p:blipFill>
          <a:blip r:embed="rId1"/>
          <a:stretch/>
        </p:blipFill>
        <p:spPr>
          <a:xfrm>
            <a:off x="4053960" y="2484000"/>
            <a:ext cx="2530800" cy="1838880"/>
          </a:xfrm>
          <a:prstGeom prst="rect">
            <a:avLst/>
          </a:prstGeom>
          <a:ln>
            <a:noFill/>
          </a:ln>
        </p:spPr>
      </p:pic>
      <p:pic>
        <p:nvPicPr>
          <p:cNvPr id="730" name="" descr=""/>
          <p:cNvPicPr/>
          <p:nvPr/>
        </p:nvPicPr>
        <p:blipFill>
          <a:blip r:embed="rId2"/>
          <a:stretch/>
        </p:blipFill>
        <p:spPr>
          <a:xfrm>
            <a:off x="4119840" y="4443480"/>
            <a:ext cx="2428560" cy="2746080"/>
          </a:xfrm>
          <a:prstGeom prst="rect">
            <a:avLst/>
          </a:prstGeom>
          <a:ln>
            <a:solidFill>
              <a:srgbClr val="000000"/>
            </a:solidFill>
          </a:ln>
        </p:spPr>
      </p:pic>
      <p:pic>
        <p:nvPicPr>
          <p:cNvPr id="731" name="" descr=""/>
          <p:cNvPicPr/>
          <p:nvPr/>
        </p:nvPicPr>
        <p:blipFill>
          <a:blip r:embed="rId3"/>
          <a:stretch/>
        </p:blipFill>
        <p:spPr>
          <a:xfrm>
            <a:off x="7292160" y="2599200"/>
            <a:ext cx="2339280" cy="1971000"/>
          </a:xfrm>
          <a:prstGeom prst="rect">
            <a:avLst/>
          </a:prstGeom>
          <a:ln>
            <a:noFill/>
          </a:ln>
        </p:spPr>
      </p:pic>
      <p:pic>
        <p:nvPicPr>
          <p:cNvPr id="732" name="" descr=""/>
          <p:cNvPicPr/>
          <p:nvPr/>
        </p:nvPicPr>
        <p:blipFill>
          <a:blip r:embed="rId4"/>
          <a:stretch/>
        </p:blipFill>
        <p:spPr>
          <a:xfrm>
            <a:off x="8686800" y="5068080"/>
            <a:ext cx="426600" cy="517320"/>
          </a:xfrm>
          <a:prstGeom prst="rect">
            <a:avLst/>
          </a:prstGeom>
          <a:ln>
            <a:solidFill>
              <a:srgbClr val="000000"/>
            </a:solidFill>
          </a:ln>
        </p:spPr>
      </p:pic>
      <p:pic>
        <p:nvPicPr>
          <p:cNvPr id="733" name="" descr=""/>
          <p:cNvPicPr/>
          <p:nvPr/>
        </p:nvPicPr>
        <p:blipFill>
          <a:blip r:embed="rId5"/>
          <a:stretch/>
        </p:blipFill>
        <p:spPr>
          <a:xfrm>
            <a:off x="8496000" y="5303160"/>
            <a:ext cx="426600" cy="517320"/>
          </a:xfrm>
          <a:prstGeom prst="rect">
            <a:avLst/>
          </a:prstGeom>
          <a:ln>
            <a:solidFill>
              <a:srgbClr val="000000"/>
            </a:solidFill>
          </a:ln>
        </p:spPr>
      </p:pic>
      <p:sp>
        <p:nvSpPr>
          <p:cNvPr id="734" name="Line 6"/>
          <p:cNvSpPr/>
          <p:nvPr/>
        </p:nvSpPr>
        <p:spPr>
          <a:xfrm>
            <a:off x="7703640" y="6040440"/>
            <a:ext cx="1044000" cy="0"/>
          </a:xfrm>
          <a:prstGeom prst="line">
            <a:avLst/>
          </a:prstGeom>
          <a:ln w="311040">
            <a:solidFill>
              <a:srgbClr val="000000"/>
            </a:solidFill>
            <a:round/>
          </a:ln>
        </p:spPr>
      </p:sp>
      <p:sp>
        <p:nvSpPr>
          <p:cNvPr id="735" name="Line 7"/>
          <p:cNvSpPr/>
          <p:nvPr/>
        </p:nvSpPr>
        <p:spPr>
          <a:xfrm flipV="1">
            <a:off x="8230320" y="5522400"/>
            <a:ext cx="0" cy="1044000"/>
          </a:xfrm>
          <a:prstGeom prst="line">
            <a:avLst/>
          </a:prstGeom>
          <a:ln w="311040">
            <a:solidFill>
              <a:srgbClr val="000000"/>
            </a:solidFill>
            <a:round/>
          </a:ln>
        </p:spPr>
      </p:sp>
      <p:pic>
        <p:nvPicPr>
          <p:cNvPr id="736" name="" descr=""/>
          <p:cNvPicPr/>
          <p:nvPr/>
        </p:nvPicPr>
        <p:blipFill>
          <a:blip r:embed="rId6"/>
          <a:stretch/>
        </p:blipFill>
        <p:spPr>
          <a:xfrm>
            <a:off x="8370360" y="5585400"/>
            <a:ext cx="316440" cy="430560"/>
          </a:xfrm>
          <a:prstGeom prst="rect">
            <a:avLst/>
          </a:prstGeom>
          <a:ln>
            <a:solidFill>
              <a:srgbClr val="000000"/>
            </a:solidFill>
          </a:ln>
        </p:spPr>
      </p:pic>
      <p:pic>
        <p:nvPicPr>
          <p:cNvPr id="737" name="" descr=""/>
          <p:cNvPicPr/>
          <p:nvPr/>
        </p:nvPicPr>
        <p:blipFill>
          <a:blip r:embed="rId7"/>
          <a:stretch/>
        </p:blipFill>
        <p:spPr>
          <a:xfrm>
            <a:off x="8230320" y="5734080"/>
            <a:ext cx="265680" cy="306360"/>
          </a:xfrm>
          <a:prstGeom prst="rect">
            <a:avLst/>
          </a:prstGeom>
          <a:ln>
            <a:solidFill>
              <a:srgbClr val="000000"/>
            </a:solidFill>
          </a:ln>
        </p:spPr>
      </p:pic>
      <p:pic>
        <p:nvPicPr>
          <p:cNvPr id="738" name="" descr=""/>
          <p:cNvPicPr/>
          <p:nvPr/>
        </p:nvPicPr>
        <p:blipFill>
          <a:blip r:embed="rId8"/>
          <a:stretch/>
        </p:blipFill>
        <p:spPr>
          <a:xfrm>
            <a:off x="8132400" y="5906880"/>
            <a:ext cx="221040" cy="229320"/>
          </a:xfrm>
          <a:prstGeom prst="rect">
            <a:avLst/>
          </a:prstGeom>
          <a:ln>
            <a:solidFill>
              <a:srgbClr val="000000"/>
            </a:solidFill>
          </a:ln>
        </p:spPr>
      </p:pic>
      <p:pic>
        <p:nvPicPr>
          <p:cNvPr id="739" name="" descr=""/>
          <p:cNvPicPr/>
          <p:nvPr/>
        </p:nvPicPr>
        <p:blipFill>
          <a:blip r:embed="rId9"/>
          <a:stretch/>
        </p:blipFill>
        <p:spPr>
          <a:xfrm>
            <a:off x="356400" y="2807640"/>
            <a:ext cx="1512000" cy="947520"/>
          </a:xfrm>
          <a:prstGeom prst="rect">
            <a:avLst/>
          </a:prstGeom>
          <a:ln>
            <a:noFill/>
          </a:ln>
        </p:spPr>
      </p:pic>
      <p:pic>
        <p:nvPicPr>
          <p:cNvPr id="740" name="" descr=""/>
          <p:cNvPicPr/>
          <p:nvPr/>
        </p:nvPicPr>
        <p:blipFill>
          <a:blip r:embed="rId10"/>
          <a:stretch/>
        </p:blipFill>
        <p:spPr>
          <a:xfrm>
            <a:off x="2494800" y="2876040"/>
            <a:ext cx="811440" cy="874440"/>
          </a:xfrm>
          <a:prstGeom prst="rect">
            <a:avLst/>
          </a:prstGeom>
          <a:ln>
            <a:noFill/>
          </a:ln>
        </p:spPr>
      </p:pic>
      <p:sp>
        <p:nvSpPr>
          <p:cNvPr id="741" name="Line 8"/>
          <p:cNvSpPr/>
          <p:nvPr/>
        </p:nvSpPr>
        <p:spPr>
          <a:xfrm>
            <a:off x="1933560" y="3278880"/>
            <a:ext cx="489240" cy="0"/>
          </a:xfrm>
          <a:prstGeom prst="line">
            <a:avLst/>
          </a:prstGeom>
          <a:ln w="36720">
            <a:solidFill>
              <a:srgbClr val="000000"/>
            </a:solidFill>
            <a:round/>
            <a:tailEnd len="med" type="triangle" w="med"/>
          </a:ln>
        </p:spPr>
      </p:sp>
      <p:sp>
        <p:nvSpPr>
          <p:cNvPr id="742" name="TextShape 9"/>
          <p:cNvSpPr txBox="1"/>
          <p:nvPr/>
        </p:nvSpPr>
        <p:spPr>
          <a:xfrm>
            <a:off x="1042920" y="3882960"/>
            <a:ext cx="1550880" cy="346320"/>
          </a:xfrm>
          <a:prstGeom prst="rect">
            <a:avLst/>
          </a:prstGeom>
          <a:noFill/>
          <a:ln>
            <a:noFill/>
          </a:ln>
        </p:spPr>
        <p:txBody>
          <a:bodyPr lIns="90000" rIns="90000" tIns="45000" bIns="45000"/>
          <a:p>
            <a:r>
              <a:rPr lang="en-US">
                <a:latin typeface="Arial"/>
              </a:rPr>
              <a:t>Page Objects</a:t>
            </a:r>
            <a:endParaRPr/>
          </a:p>
        </p:txBody>
      </p:sp>
      <p:pic>
        <p:nvPicPr>
          <p:cNvPr id="743" name="" descr=""/>
          <p:cNvPicPr/>
          <p:nvPr/>
        </p:nvPicPr>
        <p:blipFill>
          <a:blip r:embed="rId11"/>
          <a:stretch/>
        </p:blipFill>
        <p:spPr>
          <a:xfrm>
            <a:off x="204840" y="4854240"/>
            <a:ext cx="1466280" cy="1355400"/>
          </a:xfrm>
          <a:prstGeom prst="rect">
            <a:avLst/>
          </a:prstGeom>
          <a:ln>
            <a:noFill/>
          </a:ln>
        </p:spPr>
      </p:pic>
      <p:sp>
        <p:nvSpPr>
          <p:cNvPr id="744" name="TextShape 10"/>
          <p:cNvSpPr txBox="1"/>
          <p:nvPr/>
        </p:nvSpPr>
        <p:spPr>
          <a:xfrm>
            <a:off x="240840" y="6138360"/>
            <a:ext cx="1383120" cy="602280"/>
          </a:xfrm>
          <a:prstGeom prst="rect">
            <a:avLst/>
          </a:prstGeom>
          <a:noFill/>
          <a:ln>
            <a:noFill/>
          </a:ln>
        </p:spPr>
        <p:txBody>
          <a:bodyPr lIns="90000" rIns="90000" tIns="45000" bIns="45000"/>
          <a:p>
            <a:pPr algn="ctr"/>
            <a:r>
              <a:rPr b="1" lang="en-US">
                <a:latin typeface="Arial"/>
              </a:rPr>
              <a:t>Debian</a:t>
            </a:r>
            <a:endParaRPr/>
          </a:p>
          <a:p>
            <a:pPr algn="ctr"/>
            <a:r>
              <a:rPr b="1" lang="en-US">
                <a:latin typeface="Arial"/>
              </a:rPr>
              <a:t>Packaging</a:t>
            </a:r>
            <a:endParaRPr/>
          </a:p>
        </p:txBody>
      </p:sp>
      <p:pic>
        <p:nvPicPr>
          <p:cNvPr id="745" name="" descr=""/>
          <p:cNvPicPr/>
          <p:nvPr/>
        </p:nvPicPr>
        <p:blipFill>
          <a:blip r:embed="rId12"/>
          <a:stretch/>
        </p:blipFill>
        <p:spPr>
          <a:xfrm>
            <a:off x="2031120" y="5301000"/>
            <a:ext cx="1307880" cy="272160"/>
          </a:xfrm>
          <a:prstGeom prst="rect">
            <a:avLst/>
          </a:prstGeom>
          <a:ln>
            <a:noFill/>
          </a:ln>
        </p:spPr>
      </p:pic>
      <p:sp>
        <p:nvSpPr>
          <p:cNvPr id="746" name="Line 11"/>
          <p:cNvSpPr/>
          <p:nvPr/>
        </p:nvSpPr>
        <p:spPr>
          <a:xfrm>
            <a:off x="2532600" y="5842800"/>
            <a:ext cx="265680" cy="0"/>
          </a:xfrm>
          <a:prstGeom prst="line">
            <a:avLst/>
          </a:prstGeom>
          <a:ln w="109800">
            <a:solidFill>
              <a:srgbClr val="000000"/>
            </a:solidFill>
            <a:round/>
          </a:ln>
        </p:spPr>
      </p:sp>
      <p:sp>
        <p:nvSpPr>
          <p:cNvPr id="747" name="Line 12"/>
          <p:cNvSpPr/>
          <p:nvPr/>
        </p:nvSpPr>
        <p:spPr>
          <a:xfrm flipV="1">
            <a:off x="2666520" y="5715360"/>
            <a:ext cx="0" cy="257040"/>
          </a:xfrm>
          <a:prstGeom prst="line">
            <a:avLst/>
          </a:prstGeom>
          <a:ln w="109800">
            <a:solidFill>
              <a:srgbClr val="000000"/>
            </a:solidFill>
            <a:round/>
          </a:ln>
        </p:spPr>
      </p:sp>
      <p:pic>
        <p:nvPicPr>
          <p:cNvPr id="748" name="" descr=""/>
          <p:cNvPicPr/>
          <p:nvPr/>
        </p:nvPicPr>
        <p:blipFill>
          <a:blip r:embed="rId13"/>
          <a:stretch/>
        </p:blipFill>
        <p:spPr>
          <a:xfrm>
            <a:off x="2335320" y="5925600"/>
            <a:ext cx="655200" cy="66888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Future Work</a:t>
            </a:r>
            <a:endParaRPr/>
          </a:p>
        </p:txBody>
      </p:sp>
      <p:sp>
        <p:nvSpPr>
          <p:cNvPr id="750" name="CustomShape 2"/>
          <p:cNvSpPr/>
          <p:nvPr/>
        </p:nvSpPr>
        <p:spPr>
          <a:xfrm>
            <a:off x="3711600" y="1991520"/>
            <a:ext cx="3333600" cy="53812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751" name="TextShape 3"/>
          <p:cNvSpPr txBox="1"/>
          <p:nvPr/>
        </p:nvSpPr>
        <p:spPr>
          <a:xfrm>
            <a:off x="177120" y="1801080"/>
            <a:ext cx="3382560" cy="430200"/>
          </a:xfrm>
          <a:prstGeom prst="rect">
            <a:avLst/>
          </a:prstGeom>
          <a:noFill/>
          <a:ln>
            <a:noFill/>
          </a:ln>
        </p:spPr>
        <p:txBody>
          <a:bodyPr lIns="90000" rIns="90000" tIns="45000" bIns="45000"/>
          <a:p>
            <a:pPr algn="ctr"/>
            <a:r>
              <a:rPr b="1" lang="en-US" sz="2400">
                <a:latin typeface="Arial"/>
              </a:rPr>
              <a:t>Library Improvements</a:t>
            </a:r>
            <a:endParaRPr/>
          </a:p>
        </p:txBody>
      </p:sp>
      <p:sp>
        <p:nvSpPr>
          <p:cNvPr id="752" name="TextShape 4"/>
          <p:cNvSpPr txBox="1"/>
          <p:nvPr/>
        </p:nvSpPr>
        <p:spPr>
          <a:xfrm>
            <a:off x="3922920" y="1801080"/>
            <a:ext cx="2899440" cy="430200"/>
          </a:xfrm>
          <a:prstGeom prst="rect">
            <a:avLst/>
          </a:prstGeom>
          <a:noFill/>
          <a:ln>
            <a:noFill/>
          </a:ln>
        </p:spPr>
        <p:txBody>
          <a:bodyPr lIns="90000" rIns="90000" tIns="45000" bIns="45000"/>
          <a:p>
            <a:pPr algn="ctr"/>
            <a:r>
              <a:rPr b="1" lang="en-US" sz="2400">
                <a:latin typeface="Arial"/>
              </a:rPr>
              <a:t>Test Environments</a:t>
            </a:r>
            <a:endParaRPr/>
          </a:p>
        </p:txBody>
      </p:sp>
      <p:sp>
        <p:nvSpPr>
          <p:cNvPr id="753" name="TextShape 5"/>
          <p:cNvSpPr txBox="1"/>
          <p:nvPr/>
        </p:nvSpPr>
        <p:spPr>
          <a:xfrm>
            <a:off x="7288560" y="1801080"/>
            <a:ext cx="2314440" cy="430200"/>
          </a:xfrm>
          <a:prstGeom prst="rect">
            <a:avLst/>
          </a:prstGeom>
          <a:noFill/>
          <a:ln>
            <a:noFill/>
          </a:ln>
        </p:spPr>
        <p:txBody>
          <a:bodyPr lIns="90000" rIns="90000" tIns="45000" bIns="45000"/>
          <a:p>
            <a:pPr algn="ctr"/>
            <a:r>
              <a:rPr b="1" lang="en-US" sz="2400">
                <a:latin typeface="Arial"/>
              </a:rPr>
              <a:t>Evangelization</a:t>
            </a:r>
            <a:endParaRPr/>
          </a:p>
        </p:txBody>
      </p:sp>
      <p:pic>
        <p:nvPicPr>
          <p:cNvPr id="754" name="" descr=""/>
          <p:cNvPicPr/>
          <p:nvPr/>
        </p:nvPicPr>
        <p:blipFill>
          <a:blip r:embed="rId1"/>
          <a:stretch/>
        </p:blipFill>
        <p:spPr>
          <a:xfrm>
            <a:off x="4053960" y="2484000"/>
            <a:ext cx="2530800" cy="1838880"/>
          </a:xfrm>
          <a:prstGeom prst="rect">
            <a:avLst/>
          </a:prstGeom>
          <a:ln>
            <a:noFill/>
          </a:ln>
        </p:spPr>
      </p:pic>
      <p:pic>
        <p:nvPicPr>
          <p:cNvPr id="755" name="" descr=""/>
          <p:cNvPicPr/>
          <p:nvPr/>
        </p:nvPicPr>
        <p:blipFill>
          <a:blip r:embed="rId2"/>
          <a:stretch/>
        </p:blipFill>
        <p:spPr>
          <a:xfrm>
            <a:off x="4119840" y="4443480"/>
            <a:ext cx="2428560" cy="2746080"/>
          </a:xfrm>
          <a:prstGeom prst="rect">
            <a:avLst/>
          </a:prstGeom>
          <a:ln>
            <a:solidFill>
              <a:srgbClr val="000000"/>
            </a:solidFill>
          </a:ln>
        </p:spPr>
      </p:pic>
      <p:pic>
        <p:nvPicPr>
          <p:cNvPr id="756" name="" descr=""/>
          <p:cNvPicPr/>
          <p:nvPr/>
        </p:nvPicPr>
        <p:blipFill>
          <a:blip r:embed="rId3"/>
          <a:stretch/>
        </p:blipFill>
        <p:spPr>
          <a:xfrm>
            <a:off x="7292160" y="2599200"/>
            <a:ext cx="2339280" cy="1971000"/>
          </a:xfrm>
          <a:prstGeom prst="rect">
            <a:avLst/>
          </a:prstGeom>
          <a:ln>
            <a:noFill/>
          </a:ln>
        </p:spPr>
      </p:pic>
      <p:pic>
        <p:nvPicPr>
          <p:cNvPr id="757" name="" descr=""/>
          <p:cNvPicPr/>
          <p:nvPr/>
        </p:nvPicPr>
        <p:blipFill>
          <a:blip r:embed="rId4"/>
          <a:stretch/>
        </p:blipFill>
        <p:spPr>
          <a:xfrm>
            <a:off x="8686800" y="5068080"/>
            <a:ext cx="426600" cy="517320"/>
          </a:xfrm>
          <a:prstGeom prst="rect">
            <a:avLst/>
          </a:prstGeom>
          <a:ln>
            <a:solidFill>
              <a:srgbClr val="000000"/>
            </a:solidFill>
          </a:ln>
        </p:spPr>
      </p:pic>
      <p:pic>
        <p:nvPicPr>
          <p:cNvPr id="758" name="" descr=""/>
          <p:cNvPicPr/>
          <p:nvPr/>
        </p:nvPicPr>
        <p:blipFill>
          <a:blip r:embed="rId5"/>
          <a:stretch/>
        </p:blipFill>
        <p:spPr>
          <a:xfrm>
            <a:off x="8496000" y="5303160"/>
            <a:ext cx="426600" cy="517320"/>
          </a:xfrm>
          <a:prstGeom prst="rect">
            <a:avLst/>
          </a:prstGeom>
          <a:ln>
            <a:solidFill>
              <a:srgbClr val="000000"/>
            </a:solidFill>
          </a:ln>
        </p:spPr>
      </p:pic>
      <p:sp>
        <p:nvSpPr>
          <p:cNvPr id="759" name="Line 6"/>
          <p:cNvSpPr/>
          <p:nvPr/>
        </p:nvSpPr>
        <p:spPr>
          <a:xfrm>
            <a:off x="7703640" y="6040440"/>
            <a:ext cx="1044000" cy="0"/>
          </a:xfrm>
          <a:prstGeom prst="line">
            <a:avLst/>
          </a:prstGeom>
          <a:ln w="311040">
            <a:solidFill>
              <a:srgbClr val="000000"/>
            </a:solidFill>
            <a:round/>
          </a:ln>
        </p:spPr>
      </p:sp>
      <p:sp>
        <p:nvSpPr>
          <p:cNvPr id="760" name="Line 7"/>
          <p:cNvSpPr/>
          <p:nvPr/>
        </p:nvSpPr>
        <p:spPr>
          <a:xfrm flipV="1">
            <a:off x="8230320" y="5522400"/>
            <a:ext cx="0" cy="1044000"/>
          </a:xfrm>
          <a:prstGeom prst="line">
            <a:avLst/>
          </a:prstGeom>
          <a:ln w="311040">
            <a:solidFill>
              <a:srgbClr val="000000"/>
            </a:solidFill>
            <a:round/>
          </a:ln>
        </p:spPr>
      </p:sp>
      <p:pic>
        <p:nvPicPr>
          <p:cNvPr id="761" name="" descr=""/>
          <p:cNvPicPr/>
          <p:nvPr/>
        </p:nvPicPr>
        <p:blipFill>
          <a:blip r:embed="rId6"/>
          <a:stretch/>
        </p:blipFill>
        <p:spPr>
          <a:xfrm>
            <a:off x="8370360" y="5585400"/>
            <a:ext cx="316440" cy="430560"/>
          </a:xfrm>
          <a:prstGeom prst="rect">
            <a:avLst/>
          </a:prstGeom>
          <a:ln>
            <a:solidFill>
              <a:srgbClr val="000000"/>
            </a:solidFill>
          </a:ln>
        </p:spPr>
      </p:pic>
      <p:pic>
        <p:nvPicPr>
          <p:cNvPr id="762" name="" descr=""/>
          <p:cNvPicPr/>
          <p:nvPr/>
        </p:nvPicPr>
        <p:blipFill>
          <a:blip r:embed="rId7"/>
          <a:stretch/>
        </p:blipFill>
        <p:spPr>
          <a:xfrm>
            <a:off x="8230320" y="5734080"/>
            <a:ext cx="265680" cy="306360"/>
          </a:xfrm>
          <a:prstGeom prst="rect">
            <a:avLst/>
          </a:prstGeom>
          <a:ln>
            <a:solidFill>
              <a:srgbClr val="000000"/>
            </a:solidFill>
          </a:ln>
        </p:spPr>
      </p:pic>
      <p:pic>
        <p:nvPicPr>
          <p:cNvPr id="763" name="" descr=""/>
          <p:cNvPicPr/>
          <p:nvPr/>
        </p:nvPicPr>
        <p:blipFill>
          <a:blip r:embed="rId8"/>
          <a:stretch/>
        </p:blipFill>
        <p:spPr>
          <a:xfrm>
            <a:off x="8132400" y="5906880"/>
            <a:ext cx="221040" cy="229320"/>
          </a:xfrm>
          <a:prstGeom prst="rect">
            <a:avLst/>
          </a:prstGeom>
          <a:ln>
            <a:solidFill>
              <a:srgbClr val="000000"/>
            </a:solidFill>
          </a:ln>
        </p:spPr>
      </p:pic>
      <p:pic>
        <p:nvPicPr>
          <p:cNvPr id="764" name="" descr=""/>
          <p:cNvPicPr/>
          <p:nvPr/>
        </p:nvPicPr>
        <p:blipFill>
          <a:blip r:embed="rId9"/>
          <a:stretch/>
        </p:blipFill>
        <p:spPr>
          <a:xfrm>
            <a:off x="356400" y="2807640"/>
            <a:ext cx="1512000" cy="947520"/>
          </a:xfrm>
          <a:prstGeom prst="rect">
            <a:avLst/>
          </a:prstGeom>
          <a:ln>
            <a:noFill/>
          </a:ln>
        </p:spPr>
      </p:pic>
      <p:pic>
        <p:nvPicPr>
          <p:cNvPr id="765" name="" descr=""/>
          <p:cNvPicPr/>
          <p:nvPr/>
        </p:nvPicPr>
        <p:blipFill>
          <a:blip r:embed="rId10"/>
          <a:stretch/>
        </p:blipFill>
        <p:spPr>
          <a:xfrm>
            <a:off x="2494800" y="2876040"/>
            <a:ext cx="811440" cy="874440"/>
          </a:xfrm>
          <a:prstGeom prst="rect">
            <a:avLst/>
          </a:prstGeom>
          <a:ln>
            <a:noFill/>
          </a:ln>
        </p:spPr>
      </p:pic>
      <p:sp>
        <p:nvSpPr>
          <p:cNvPr id="766" name="Line 8"/>
          <p:cNvSpPr/>
          <p:nvPr/>
        </p:nvSpPr>
        <p:spPr>
          <a:xfrm>
            <a:off x="1933560" y="3278880"/>
            <a:ext cx="489240" cy="0"/>
          </a:xfrm>
          <a:prstGeom prst="line">
            <a:avLst/>
          </a:prstGeom>
          <a:ln w="36720">
            <a:solidFill>
              <a:srgbClr val="000000"/>
            </a:solidFill>
            <a:round/>
            <a:tailEnd len="med" type="triangle" w="med"/>
          </a:ln>
        </p:spPr>
      </p:sp>
      <p:sp>
        <p:nvSpPr>
          <p:cNvPr id="767" name="TextShape 9"/>
          <p:cNvSpPr txBox="1"/>
          <p:nvPr/>
        </p:nvSpPr>
        <p:spPr>
          <a:xfrm>
            <a:off x="1042920" y="3882960"/>
            <a:ext cx="1550880" cy="346320"/>
          </a:xfrm>
          <a:prstGeom prst="rect">
            <a:avLst/>
          </a:prstGeom>
          <a:noFill/>
          <a:ln>
            <a:noFill/>
          </a:ln>
        </p:spPr>
        <p:txBody>
          <a:bodyPr lIns="90000" rIns="90000" tIns="45000" bIns="45000"/>
          <a:p>
            <a:r>
              <a:rPr lang="en-US">
                <a:latin typeface="Arial"/>
              </a:rPr>
              <a:t>Page Objects</a:t>
            </a:r>
            <a:endParaRPr/>
          </a:p>
        </p:txBody>
      </p:sp>
      <p:pic>
        <p:nvPicPr>
          <p:cNvPr id="768" name="" descr=""/>
          <p:cNvPicPr/>
          <p:nvPr/>
        </p:nvPicPr>
        <p:blipFill>
          <a:blip r:embed="rId11"/>
          <a:stretch/>
        </p:blipFill>
        <p:spPr>
          <a:xfrm>
            <a:off x="204840" y="4854240"/>
            <a:ext cx="1466280" cy="1355400"/>
          </a:xfrm>
          <a:prstGeom prst="rect">
            <a:avLst/>
          </a:prstGeom>
          <a:ln>
            <a:noFill/>
          </a:ln>
        </p:spPr>
      </p:pic>
      <p:sp>
        <p:nvSpPr>
          <p:cNvPr id="769" name="TextShape 10"/>
          <p:cNvSpPr txBox="1"/>
          <p:nvPr/>
        </p:nvSpPr>
        <p:spPr>
          <a:xfrm>
            <a:off x="240840" y="6138360"/>
            <a:ext cx="1383120" cy="602280"/>
          </a:xfrm>
          <a:prstGeom prst="rect">
            <a:avLst/>
          </a:prstGeom>
          <a:noFill/>
          <a:ln>
            <a:noFill/>
          </a:ln>
        </p:spPr>
        <p:txBody>
          <a:bodyPr lIns="90000" rIns="90000" tIns="45000" bIns="45000"/>
          <a:p>
            <a:pPr algn="ctr"/>
            <a:r>
              <a:rPr b="1" lang="en-US">
                <a:latin typeface="Arial"/>
              </a:rPr>
              <a:t>Debian</a:t>
            </a:r>
            <a:endParaRPr/>
          </a:p>
          <a:p>
            <a:pPr algn="ctr"/>
            <a:r>
              <a:rPr b="1" lang="en-US">
                <a:latin typeface="Arial"/>
              </a:rPr>
              <a:t>Packaging</a:t>
            </a:r>
            <a:endParaRPr/>
          </a:p>
        </p:txBody>
      </p:sp>
      <p:pic>
        <p:nvPicPr>
          <p:cNvPr id="770" name="" descr=""/>
          <p:cNvPicPr/>
          <p:nvPr/>
        </p:nvPicPr>
        <p:blipFill>
          <a:blip r:embed="rId12"/>
          <a:stretch/>
        </p:blipFill>
        <p:spPr>
          <a:xfrm>
            <a:off x="2031120" y="5301000"/>
            <a:ext cx="1307880" cy="272160"/>
          </a:xfrm>
          <a:prstGeom prst="rect">
            <a:avLst/>
          </a:prstGeom>
          <a:ln>
            <a:noFill/>
          </a:ln>
        </p:spPr>
      </p:pic>
      <p:sp>
        <p:nvSpPr>
          <p:cNvPr id="771" name="Line 11"/>
          <p:cNvSpPr/>
          <p:nvPr/>
        </p:nvSpPr>
        <p:spPr>
          <a:xfrm>
            <a:off x="2532600" y="5842800"/>
            <a:ext cx="265680" cy="0"/>
          </a:xfrm>
          <a:prstGeom prst="line">
            <a:avLst/>
          </a:prstGeom>
          <a:ln w="109800">
            <a:solidFill>
              <a:srgbClr val="000000"/>
            </a:solidFill>
            <a:round/>
          </a:ln>
        </p:spPr>
      </p:sp>
      <p:sp>
        <p:nvSpPr>
          <p:cNvPr id="772" name="Line 12"/>
          <p:cNvSpPr/>
          <p:nvPr/>
        </p:nvSpPr>
        <p:spPr>
          <a:xfrm flipV="1">
            <a:off x="2666520" y="5715360"/>
            <a:ext cx="0" cy="257040"/>
          </a:xfrm>
          <a:prstGeom prst="line">
            <a:avLst/>
          </a:prstGeom>
          <a:ln w="109800">
            <a:solidFill>
              <a:srgbClr val="000000"/>
            </a:solidFill>
            <a:round/>
          </a:ln>
        </p:spPr>
      </p:sp>
      <p:pic>
        <p:nvPicPr>
          <p:cNvPr id="773" name="" descr=""/>
          <p:cNvPicPr/>
          <p:nvPr/>
        </p:nvPicPr>
        <p:blipFill>
          <a:blip r:embed="rId13"/>
          <a:stretch/>
        </p:blipFill>
        <p:spPr>
          <a:xfrm>
            <a:off x="2335320" y="5925600"/>
            <a:ext cx="655200" cy="66888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4"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Future Work</a:t>
            </a:r>
            <a:endParaRPr/>
          </a:p>
        </p:txBody>
      </p:sp>
      <p:sp>
        <p:nvSpPr>
          <p:cNvPr id="775" name="CustomShape 2"/>
          <p:cNvSpPr/>
          <p:nvPr/>
        </p:nvSpPr>
        <p:spPr>
          <a:xfrm>
            <a:off x="6997320" y="1991520"/>
            <a:ext cx="2903040" cy="5005080"/>
          </a:xfrm>
          <a:prstGeom prst="rect">
            <a:avLst/>
          </a:prstGeom>
          <a:gradFill>
            <a:gsLst>
              <a:gs pos="0">
                <a:srgbClr val="ffff00"/>
              </a:gs>
              <a:gs pos="100000">
                <a:srgbClr val="ffffff"/>
              </a:gs>
            </a:gsLst>
            <a:path path="circle"/>
          </a:gradFill>
          <a:ln>
            <a:noFill/>
          </a:ln>
        </p:spPr>
        <p:style>
          <a:lnRef idx="0"/>
          <a:fillRef idx="0"/>
          <a:effectRef idx="0"/>
          <a:fontRef idx="minor"/>
        </p:style>
      </p:sp>
      <p:sp>
        <p:nvSpPr>
          <p:cNvPr id="776" name="TextShape 3"/>
          <p:cNvSpPr txBox="1"/>
          <p:nvPr/>
        </p:nvSpPr>
        <p:spPr>
          <a:xfrm>
            <a:off x="177120" y="1801080"/>
            <a:ext cx="3382560" cy="430200"/>
          </a:xfrm>
          <a:prstGeom prst="rect">
            <a:avLst/>
          </a:prstGeom>
          <a:noFill/>
          <a:ln>
            <a:noFill/>
          </a:ln>
        </p:spPr>
        <p:txBody>
          <a:bodyPr lIns="90000" rIns="90000" tIns="45000" bIns="45000"/>
          <a:p>
            <a:pPr algn="ctr"/>
            <a:r>
              <a:rPr b="1" lang="en-US" sz="2400">
                <a:latin typeface="Arial"/>
              </a:rPr>
              <a:t>Library Improvements</a:t>
            </a:r>
            <a:endParaRPr/>
          </a:p>
        </p:txBody>
      </p:sp>
      <p:sp>
        <p:nvSpPr>
          <p:cNvPr id="777" name="TextShape 4"/>
          <p:cNvSpPr txBox="1"/>
          <p:nvPr/>
        </p:nvSpPr>
        <p:spPr>
          <a:xfrm>
            <a:off x="3922920" y="1801080"/>
            <a:ext cx="2899440" cy="430200"/>
          </a:xfrm>
          <a:prstGeom prst="rect">
            <a:avLst/>
          </a:prstGeom>
          <a:noFill/>
          <a:ln>
            <a:noFill/>
          </a:ln>
        </p:spPr>
        <p:txBody>
          <a:bodyPr lIns="90000" rIns="90000" tIns="45000" bIns="45000"/>
          <a:p>
            <a:pPr algn="ctr"/>
            <a:r>
              <a:rPr b="1" lang="en-US" sz="2400">
                <a:latin typeface="Arial"/>
              </a:rPr>
              <a:t>Test Environments</a:t>
            </a:r>
            <a:endParaRPr/>
          </a:p>
        </p:txBody>
      </p:sp>
      <p:sp>
        <p:nvSpPr>
          <p:cNvPr id="778" name="TextShape 5"/>
          <p:cNvSpPr txBox="1"/>
          <p:nvPr/>
        </p:nvSpPr>
        <p:spPr>
          <a:xfrm>
            <a:off x="7288560" y="1801080"/>
            <a:ext cx="2314440" cy="430200"/>
          </a:xfrm>
          <a:prstGeom prst="rect">
            <a:avLst/>
          </a:prstGeom>
          <a:noFill/>
          <a:ln>
            <a:noFill/>
          </a:ln>
        </p:spPr>
        <p:txBody>
          <a:bodyPr lIns="90000" rIns="90000" tIns="45000" bIns="45000"/>
          <a:p>
            <a:pPr algn="ctr"/>
            <a:r>
              <a:rPr b="1" lang="en-US" sz="2400">
                <a:latin typeface="Arial"/>
              </a:rPr>
              <a:t>Evangelization</a:t>
            </a:r>
            <a:endParaRPr/>
          </a:p>
        </p:txBody>
      </p:sp>
      <p:pic>
        <p:nvPicPr>
          <p:cNvPr id="779" name="" descr=""/>
          <p:cNvPicPr/>
          <p:nvPr/>
        </p:nvPicPr>
        <p:blipFill>
          <a:blip r:embed="rId1"/>
          <a:stretch/>
        </p:blipFill>
        <p:spPr>
          <a:xfrm>
            <a:off x="4053960" y="2484000"/>
            <a:ext cx="2530800" cy="1838880"/>
          </a:xfrm>
          <a:prstGeom prst="rect">
            <a:avLst/>
          </a:prstGeom>
          <a:ln>
            <a:noFill/>
          </a:ln>
        </p:spPr>
      </p:pic>
      <p:pic>
        <p:nvPicPr>
          <p:cNvPr id="780" name="" descr=""/>
          <p:cNvPicPr/>
          <p:nvPr/>
        </p:nvPicPr>
        <p:blipFill>
          <a:blip r:embed="rId2"/>
          <a:stretch/>
        </p:blipFill>
        <p:spPr>
          <a:xfrm>
            <a:off x="4119840" y="4443480"/>
            <a:ext cx="2428560" cy="2746080"/>
          </a:xfrm>
          <a:prstGeom prst="rect">
            <a:avLst/>
          </a:prstGeom>
          <a:ln>
            <a:solidFill>
              <a:srgbClr val="000000"/>
            </a:solidFill>
          </a:ln>
        </p:spPr>
      </p:pic>
      <p:pic>
        <p:nvPicPr>
          <p:cNvPr id="781" name="" descr=""/>
          <p:cNvPicPr/>
          <p:nvPr/>
        </p:nvPicPr>
        <p:blipFill>
          <a:blip r:embed="rId3"/>
          <a:stretch/>
        </p:blipFill>
        <p:spPr>
          <a:xfrm>
            <a:off x="7292160" y="2599200"/>
            <a:ext cx="2339280" cy="1971000"/>
          </a:xfrm>
          <a:prstGeom prst="rect">
            <a:avLst/>
          </a:prstGeom>
          <a:ln>
            <a:noFill/>
          </a:ln>
        </p:spPr>
      </p:pic>
      <p:pic>
        <p:nvPicPr>
          <p:cNvPr id="782" name="" descr=""/>
          <p:cNvPicPr/>
          <p:nvPr/>
        </p:nvPicPr>
        <p:blipFill>
          <a:blip r:embed="rId4"/>
          <a:stretch/>
        </p:blipFill>
        <p:spPr>
          <a:xfrm>
            <a:off x="8686800" y="5068080"/>
            <a:ext cx="426600" cy="517320"/>
          </a:xfrm>
          <a:prstGeom prst="rect">
            <a:avLst/>
          </a:prstGeom>
          <a:ln>
            <a:solidFill>
              <a:srgbClr val="000000"/>
            </a:solidFill>
          </a:ln>
        </p:spPr>
      </p:pic>
      <p:pic>
        <p:nvPicPr>
          <p:cNvPr id="783" name="" descr=""/>
          <p:cNvPicPr/>
          <p:nvPr/>
        </p:nvPicPr>
        <p:blipFill>
          <a:blip r:embed="rId5"/>
          <a:stretch/>
        </p:blipFill>
        <p:spPr>
          <a:xfrm>
            <a:off x="8496000" y="5303160"/>
            <a:ext cx="426600" cy="517320"/>
          </a:xfrm>
          <a:prstGeom prst="rect">
            <a:avLst/>
          </a:prstGeom>
          <a:ln>
            <a:solidFill>
              <a:srgbClr val="000000"/>
            </a:solidFill>
          </a:ln>
        </p:spPr>
      </p:pic>
      <p:sp>
        <p:nvSpPr>
          <p:cNvPr id="784" name="Line 6"/>
          <p:cNvSpPr/>
          <p:nvPr/>
        </p:nvSpPr>
        <p:spPr>
          <a:xfrm>
            <a:off x="7703640" y="6040440"/>
            <a:ext cx="1044000" cy="0"/>
          </a:xfrm>
          <a:prstGeom prst="line">
            <a:avLst/>
          </a:prstGeom>
          <a:ln w="311040">
            <a:solidFill>
              <a:srgbClr val="000000"/>
            </a:solidFill>
            <a:round/>
          </a:ln>
        </p:spPr>
      </p:sp>
      <p:sp>
        <p:nvSpPr>
          <p:cNvPr id="785" name="Line 7"/>
          <p:cNvSpPr/>
          <p:nvPr/>
        </p:nvSpPr>
        <p:spPr>
          <a:xfrm flipV="1">
            <a:off x="8230320" y="5522400"/>
            <a:ext cx="0" cy="1044000"/>
          </a:xfrm>
          <a:prstGeom prst="line">
            <a:avLst/>
          </a:prstGeom>
          <a:ln w="311040">
            <a:solidFill>
              <a:srgbClr val="000000"/>
            </a:solidFill>
            <a:round/>
          </a:ln>
        </p:spPr>
      </p:sp>
      <p:pic>
        <p:nvPicPr>
          <p:cNvPr id="786" name="" descr=""/>
          <p:cNvPicPr/>
          <p:nvPr/>
        </p:nvPicPr>
        <p:blipFill>
          <a:blip r:embed="rId6"/>
          <a:stretch/>
        </p:blipFill>
        <p:spPr>
          <a:xfrm>
            <a:off x="8370360" y="5585400"/>
            <a:ext cx="316440" cy="430560"/>
          </a:xfrm>
          <a:prstGeom prst="rect">
            <a:avLst/>
          </a:prstGeom>
          <a:ln>
            <a:solidFill>
              <a:srgbClr val="000000"/>
            </a:solidFill>
          </a:ln>
        </p:spPr>
      </p:pic>
      <p:pic>
        <p:nvPicPr>
          <p:cNvPr id="787" name="" descr=""/>
          <p:cNvPicPr/>
          <p:nvPr/>
        </p:nvPicPr>
        <p:blipFill>
          <a:blip r:embed="rId7"/>
          <a:stretch/>
        </p:blipFill>
        <p:spPr>
          <a:xfrm>
            <a:off x="8230320" y="5734080"/>
            <a:ext cx="265680" cy="306360"/>
          </a:xfrm>
          <a:prstGeom prst="rect">
            <a:avLst/>
          </a:prstGeom>
          <a:ln>
            <a:solidFill>
              <a:srgbClr val="000000"/>
            </a:solidFill>
          </a:ln>
        </p:spPr>
      </p:pic>
      <p:pic>
        <p:nvPicPr>
          <p:cNvPr id="788" name="" descr=""/>
          <p:cNvPicPr/>
          <p:nvPr/>
        </p:nvPicPr>
        <p:blipFill>
          <a:blip r:embed="rId8"/>
          <a:stretch/>
        </p:blipFill>
        <p:spPr>
          <a:xfrm>
            <a:off x="8132400" y="5906880"/>
            <a:ext cx="221040" cy="229320"/>
          </a:xfrm>
          <a:prstGeom prst="rect">
            <a:avLst/>
          </a:prstGeom>
          <a:ln>
            <a:solidFill>
              <a:srgbClr val="000000"/>
            </a:solidFill>
          </a:ln>
        </p:spPr>
      </p:pic>
      <p:pic>
        <p:nvPicPr>
          <p:cNvPr id="789" name="" descr=""/>
          <p:cNvPicPr/>
          <p:nvPr/>
        </p:nvPicPr>
        <p:blipFill>
          <a:blip r:embed="rId9"/>
          <a:stretch/>
        </p:blipFill>
        <p:spPr>
          <a:xfrm>
            <a:off x="356400" y="2807640"/>
            <a:ext cx="1512000" cy="947520"/>
          </a:xfrm>
          <a:prstGeom prst="rect">
            <a:avLst/>
          </a:prstGeom>
          <a:ln>
            <a:noFill/>
          </a:ln>
        </p:spPr>
      </p:pic>
      <p:pic>
        <p:nvPicPr>
          <p:cNvPr id="790" name="" descr=""/>
          <p:cNvPicPr/>
          <p:nvPr/>
        </p:nvPicPr>
        <p:blipFill>
          <a:blip r:embed="rId10"/>
          <a:stretch/>
        </p:blipFill>
        <p:spPr>
          <a:xfrm>
            <a:off x="2494800" y="2876040"/>
            <a:ext cx="811440" cy="874440"/>
          </a:xfrm>
          <a:prstGeom prst="rect">
            <a:avLst/>
          </a:prstGeom>
          <a:ln>
            <a:noFill/>
          </a:ln>
        </p:spPr>
      </p:pic>
      <p:sp>
        <p:nvSpPr>
          <p:cNvPr id="791" name="Line 8"/>
          <p:cNvSpPr/>
          <p:nvPr/>
        </p:nvSpPr>
        <p:spPr>
          <a:xfrm>
            <a:off x="1933560" y="3278880"/>
            <a:ext cx="489240" cy="0"/>
          </a:xfrm>
          <a:prstGeom prst="line">
            <a:avLst/>
          </a:prstGeom>
          <a:ln w="36720">
            <a:solidFill>
              <a:srgbClr val="000000"/>
            </a:solidFill>
            <a:round/>
            <a:tailEnd len="med" type="triangle" w="med"/>
          </a:ln>
        </p:spPr>
      </p:sp>
      <p:sp>
        <p:nvSpPr>
          <p:cNvPr id="792" name="TextShape 9"/>
          <p:cNvSpPr txBox="1"/>
          <p:nvPr/>
        </p:nvSpPr>
        <p:spPr>
          <a:xfrm>
            <a:off x="1042920" y="3882960"/>
            <a:ext cx="1550880" cy="346320"/>
          </a:xfrm>
          <a:prstGeom prst="rect">
            <a:avLst/>
          </a:prstGeom>
          <a:noFill/>
          <a:ln>
            <a:noFill/>
          </a:ln>
        </p:spPr>
        <p:txBody>
          <a:bodyPr lIns="90000" rIns="90000" tIns="45000" bIns="45000"/>
          <a:p>
            <a:r>
              <a:rPr lang="en-US">
                <a:latin typeface="Arial"/>
              </a:rPr>
              <a:t>Page Objects</a:t>
            </a:r>
            <a:endParaRPr/>
          </a:p>
        </p:txBody>
      </p:sp>
      <p:pic>
        <p:nvPicPr>
          <p:cNvPr id="793" name="" descr=""/>
          <p:cNvPicPr/>
          <p:nvPr/>
        </p:nvPicPr>
        <p:blipFill>
          <a:blip r:embed="rId11"/>
          <a:stretch/>
        </p:blipFill>
        <p:spPr>
          <a:xfrm>
            <a:off x="204840" y="4854240"/>
            <a:ext cx="1466280" cy="1355400"/>
          </a:xfrm>
          <a:prstGeom prst="rect">
            <a:avLst/>
          </a:prstGeom>
          <a:ln>
            <a:noFill/>
          </a:ln>
        </p:spPr>
      </p:pic>
      <p:sp>
        <p:nvSpPr>
          <p:cNvPr id="794" name="TextShape 10"/>
          <p:cNvSpPr txBox="1"/>
          <p:nvPr/>
        </p:nvSpPr>
        <p:spPr>
          <a:xfrm>
            <a:off x="240840" y="6138360"/>
            <a:ext cx="1383120" cy="602280"/>
          </a:xfrm>
          <a:prstGeom prst="rect">
            <a:avLst/>
          </a:prstGeom>
          <a:noFill/>
          <a:ln>
            <a:noFill/>
          </a:ln>
        </p:spPr>
        <p:txBody>
          <a:bodyPr lIns="90000" rIns="90000" tIns="45000" bIns="45000"/>
          <a:p>
            <a:pPr algn="ctr"/>
            <a:r>
              <a:rPr b="1" lang="en-US">
                <a:latin typeface="Arial"/>
              </a:rPr>
              <a:t>Debian</a:t>
            </a:r>
            <a:endParaRPr/>
          </a:p>
          <a:p>
            <a:pPr algn="ctr"/>
            <a:r>
              <a:rPr b="1" lang="en-US">
                <a:latin typeface="Arial"/>
              </a:rPr>
              <a:t>Packaging</a:t>
            </a:r>
            <a:endParaRPr/>
          </a:p>
        </p:txBody>
      </p:sp>
      <p:pic>
        <p:nvPicPr>
          <p:cNvPr id="795" name="" descr=""/>
          <p:cNvPicPr/>
          <p:nvPr/>
        </p:nvPicPr>
        <p:blipFill>
          <a:blip r:embed="rId12"/>
          <a:stretch/>
        </p:blipFill>
        <p:spPr>
          <a:xfrm>
            <a:off x="2031120" y="5301000"/>
            <a:ext cx="1307880" cy="272160"/>
          </a:xfrm>
          <a:prstGeom prst="rect">
            <a:avLst/>
          </a:prstGeom>
          <a:ln>
            <a:noFill/>
          </a:ln>
        </p:spPr>
      </p:pic>
      <p:sp>
        <p:nvSpPr>
          <p:cNvPr id="796" name="Line 11"/>
          <p:cNvSpPr/>
          <p:nvPr/>
        </p:nvSpPr>
        <p:spPr>
          <a:xfrm>
            <a:off x="2532600" y="5842800"/>
            <a:ext cx="265680" cy="0"/>
          </a:xfrm>
          <a:prstGeom prst="line">
            <a:avLst/>
          </a:prstGeom>
          <a:ln w="109800">
            <a:solidFill>
              <a:srgbClr val="000000"/>
            </a:solidFill>
            <a:round/>
          </a:ln>
        </p:spPr>
      </p:sp>
      <p:sp>
        <p:nvSpPr>
          <p:cNvPr id="797" name="Line 12"/>
          <p:cNvSpPr/>
          <p:nvPr/>
        </p:nvSpPr>
        <p:spPr>
          <a:xfrm flipV="1">
            <a:off x="2666520" y="5715360"/>
            <a:ext cx="0" cy="257040"/>
          </a:xfrm>
          <a:prstGeom prst="line">
            <a:avLst/>
          </a:prstGeom>
          <a:ln w="109800">
            <a:solidFill>
              <a:srgbClr val="000000"/>
            </a:solidFill>
            <a:round/>
          </a:ln>
        </p:spPr>
      </p:sp>
      <p:pic>
        <p:nvPicPr>
          <p:cNvPr id="798" name="" descr=""/>
          <p:cNvPicPr/>
          <p:nvPr/>
        </p:nvPicPr>
        <p:blipFill>
          <a:blip r:embed="rId13"/>
          <a:stretch/>
        </p:blipFill>
        <p:spPr>
          <a:xfrm>
            <a:off x="2335320" y="5925600"/>
            <a:ext cx="655200" cy="66888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9"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Special Thanks</a:t>
            </a:r>
            <a:endParaRPr/>
          </a:p>
        </p:txBody>
      </p:sp>
      <p:sp>
        <p:nvSpPr>
          <p:cNvPr id="800" name="TextShape 2"/>
          <p:cNvSpPr txBox="1"/>
          <p:nvPr/>
        </p:nvSpPr>
        <p:spPr>
          <a:xfrm>
            <a:off x="503640" y="1769400"/>
            <a:ext cx="9068760" cy="4385520"/>
          </a:xfrm>
          <a:prstGeom prst="rect">
            <a:avLst/>
          </a:prstGeom>
          <a:noFill/>
          <a:ln>
            <a:noFill/>
          </a:ln>
        </p:spPr>
        <p:txBody>
          <a:bodyPr lIns="0" rIns="0" tIns="0" bIns="0"/>
          <a:p>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1"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Image Credits</a:t>
            </a:r>
            <a:endParaRPr/>
          </a:p>
        </p:txBody>
      </p:sp>
      <p:sp>
        <p:nvSpPr>
          <p:cNvPr id="802" name="TextShape 2"/>
          <p:cNvSpPr txBox="1"/>
          <p:nvPr/>
        </p:nvSpPr>
        <p:spPr>
          <a:xfrm>
            <a:off x="503640" y="1769400"/>
            <a:ext cx="9068760" cy="4385520"/>
          </a:xfrm>
          <a:prstGeom prst="rect">
            <a:avLst/>
          </a:prstGeom>
          <a:noFill/>
          <a:ln>
            <a:noFill/>
          </a:ln>
        </p:spPr>
        <p:txBody>
          <a:bodyPr lIns="0" rIns="0" tIns="0" bIns="0"/>
          <a:p>
            <a:r>
              <a:rPr lang="en-US">
                <a:latin typeface="Arial"/>
              </a:rPr>
              <a:t>1. Debian - </a:t>
            </a:r>
            <a:r>
              <a:rPr lang="en-US">
                <a:latin typeface="Arial"/>
              </a:rPr>
              <a:t>https://twitter.com/debian</a:t>
            </a:r>
            <a:endParaRPr/>
          </a:p>
          <a:p>
            <a:r>
              <a:rPr lang="en-US">
                <a:latin typeface="Arial"/>
              </a:rPr>
              <a:t>2. HUBzero github image - </a:t>
            </a:r>
            <a:r>
              <a:rPr lang="en-US">
                <a:latin typeface="Arial"/>
              </a:rPr>
              <a:t>https://github.com/hubzero</a:t>
            </a:r>
            <a:endParaRPr/>
          </a:p>
          <a:p>
            <a:r>
              <a:rPr lang="en-US">
                <a:latin typeface="Arial"/>
              </a:rPr>
              <a:t>3. GitHub logo – </a:t>
            </a:r>
            <a:r>
              <a:rPr lang="en-US">
                <a:latin typeface="Arial"/>
              </a:rPr>
              <a:t>https://github.com/logos</a:t>
            </a:r>
            <a:endParaRPr/>
          </a:p>
          <a:p>
            <a:r>
              <a:rPr lang="en-US">
                <a:latin typeface="Arial"/>
              </a:rPr>
              <a:t>4. Ideal Automated Testing Pyramid - </a:t>
            </a:r>
            <a:r>
              <a:rPr lang="en-US">
                <a:latin typeface="Arial"/>
              </a:rPr>
              <a:t>http://watirmelon.com/2012/01/31/introducing-the-software-testing-ice-cream-cone/</a:t>
            </a:r>
            <a:endParaRPr/>
          </a:p>
          <a:p>
            <a:r>
              <a:rPr lang="en-US">
                <a:latin typeface="Arial"/>
              </a:rPr>
              <a:t>5. Software Testing Icecream Antipattern - </a:t>
            </a:r>
            <a:r>
              <a:rPr lang="en-US">
                <a:latin typeface="Arial"/>
              </a:rPr>
              <a:t>http://watirmelon.com/2012/01/31/introducing-the-software-testing-ice-cream-cone/</a:t>
            </a:r>
            <a:endParaRPr/>
          </a:p>
          <a:p>
            <a:r>
              <a:rPr lang="en-US">
                <a:latin typeface="Arial"/>
              </a:rPr>
              <a:t>6. Firefox logo - </a:t>
            </a:r>
            <a:r>
              <a:rPr lang="en-US">
                <a:latin typeface="Arial"/>
              </a:rPr>
              <a:t>https://www.mozilla.org/en-US/firefox/desktop/</a:t>
            </a:r>
            <a:endParaRPr/>
          </a:p>
          <a:p>
            <a:r>
              <a:rPr lang="en-US">
                <a:latin typeface="Arial"/>
              </a:rPr>
              <a:t>7. Selenium logo - </a:t>
            </a:r>
            <a:r>
              <a:rPr lang="en-US">
                <a:latin typeface="Arial"/>
              </a:rPr>
              <a:t>http://docs.seleniumhq.org/projects/webdriver/</a:t>
            </a:r>
            <a:endParaRPr/>
          </a:p>
          <a:p>
            <a:r>
              <a:rPr lang="en-US">
                <a:latin typeface="Arial"/>
              </a:rPr>
              <a:t>8. Paramiko logo - </a:t>
            </a:r>
            <a:r>
              <a:rPr lang="en-US">
                <a:latin typeface="Arial"/>
              </a:rPr>
              <a:t>http://www.lag.net/paramiko/legacy.html</a:t>
            </a:r>
            <a:endParaRPr/>
          </a:p>
          <a:p>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3" name="TextShape 1"/>
          <p:cNvSpPr txBox="1"/>
          <p:nvPr/>
        </p:nvSpPr>
        <p:spPr>
          <a:xfrm>
            <a:off x="503640" y="301320"/>
            <a:ext cx="9068760" cy="1262520"/>
          </a:xfrm>
          <a:prstGeom prst="rect">
            <a:avLst/>
          </a:prstGeom>
          <a:noFill/>
          <a:ln>
            <a:noFill/>
          </a:ln>
        </p:spPr>
        <p:txBody>
          <a:bodyPr lIns="0" rIns="0" tIns="0" bIns="0" anchor="ctr"/>
          <a:p>
            <a:pPr algn="ct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HUBzero History</a:t>
            </a:r>
            <a:endParaRPr/>
          </a:p>
        </p:txBody>
      </p:sp>
      <p:pic>
        <p:nvPicPr>
          <p:cNvPr id="150" name="" descr=""/>
          <p:cNvPicPr/>
          <p:nvPr/>
        </p:nvPicPr>
        <p:blipFill>
          <a:blip r:embed="rId1"/>
          <a:stretch/>
        </p:blipFill>
        <p:spPr>
          <a:xfrm>
            <a:off x="1542600" y="2012040"/>
            <a:ext cx="1552680" cy="996840"/>
          </a:xfrm>
          <a:prstGeom prst="rect">
            <a:avLst/>
          </a:prstGeom>
          <a:ln>
            <a:noFill/>
          </a:ln>
        </p:spPr>
      </p:pic>
      <p:pic>
        <p:nvPicPr>
          <p:cNvPr id="151" name="" descr=""/>
          <p:cNvPicPr/>
          <p:nvPr/>
        </p:nvPicPr>
        <p:blipFill>
          <a:blip r:embed="rId2"/>
          <a:stretch/>
        </p:blipFill>
        <p:spPr>
          <a:xfrm>
            <a:off x="1064160" y="4489560"/>
            <a:ext cx="1552680" cy="996840"/>
          </a:xfrm>
          <a:prstGeom prst="rect">
            <a:avLst/>
          </a:prstGeom>
          <a:ln>
            <a:noFill/>
          </a:ln>
        </p:spPr>
      </p:pic>
      <p:pic>
        <p:nvPicPr>
          <p:cNvPr id="152" name="" descr=""/>
          <p:cNvPicPr/>
          <p:nvPr/>
        </p:nvPicPr>
        <p:blipFill>
          <a:blip r:embed="rId3"/>
          <a:stretch/>
        </p:blipFill>
        <p:spPr>
          <a:xfrm>
            <a:off x="3350160" y="5931720"/>
            <a:ext cx="1552680" cy="1000440"/>
          </a:xfrm>
          <a:prstGeom prst="rect">
            <a:avLst/>
          </a:prstGeom>
          <a:ln>
            <a:noFill/>
          </a:ln>
        </p:spPr>
      </p:pic>
      <p:pic>
        <p:nvPicPr>
          <p:cNvPr id="153" name="" descr=""/>
          <p:cNvPicPr/>
          <p:nvPr/>
        </p:nvPicPr>
        <p:blipFill>
          <a:blip r:embed="rId4"/>
          <a:stretch/>
        </p:blipFill>
        <p:spPr>
          <a:xfrm>
            <a:off x="1523160" y="5678280"/>
            <a:ext cx="1552680" cy="996840"/>
          </a:xfrm>
          <a:prstGeom prst="rect">
            <a:avLst/>
          </a:prstGeom>
          <a:ln>
            <a:noFill/>
          </a:ln>
        </p:spPr>
      </p:pic>
      <p:pic>
        <p:nvPicPr>
          <p:cNvPr id="154" name="" descr=""/>
          <p:cNvPicPr/>
          <p:nvPr/>
        </p:nvPicPr>
        <p:blipFill>
          <a:blip r:embed="rId5"/>
          <a:stretch/>
        </p:blipFill>
        <p:spPr>
          <a:xfrm>
            <a:off x="1064160" y="3291840"/>
            <a:ext cx="1552680" cy="996840"/>
          </a:xfrm>
          <a:prstGeom prst="rect">
            <a:avLst/>
          </a:prstGeom>
          <a:ln>
            <a:noFill/>
          </a:ln>
        </p:spPr>
      </p:pic>
      <p:pic>
        <p:nvPicPr>
          <p:cNvPr id="155" name="" descr=""/>
          <p:cNvPicPr/>
          <p:nvPr/>
        </p:nvPicPr>
        <p:blipFill>
          <a:blip r:embed="rId6"/>
          <a:stretch/>
        </p:blipFill>
        <p:spPr>
          <a:xfrm>
            <a:off x="5178960" y="5935320"/>
            <a:ext cx="1552680" cy="996840"/>
          </a:xfrm>
          <a:prstGeom prst="rect">
            <a:avLst/>
          </a:prstGeom>
          <a:ln>
            <a:noFill/>
          </a:ln>
        </p:spPr>
      </p:pic>
      <p:pic>
        <p:nvPicPr>
          <p:cNvPr id="156" name="" descr=""/>
          <p:cNvPicPr/>
          <p:nvPr/>
        </p:nvPicPr>
        <p:blipFill>
          <a:blip r:embed="rId7"/>
          <a:stretch/>
        </p:blipFill>
        <p:spPr>
          <a:xfrm>
            <a:off x="3350520" y="1756080"/>
            <a:ext cx="1552680" cy="1000440"/>
          </a:xfrm>
          <a:prstGeom prst="rect">
            <a:avLst/>
          </a:prstGeom>
          <a:ln>
            <a:noFill/>
          </a:ln>
        </p:spPr>
      </p:pic>
      <p:pic>
        <p:nvPicPr>
          <p:cNvPr id="157" name="" descr=""/>
          <p:cNvPicPr/>
          <p:nvPr/>
        </p:nvPicPr>
        <p:blipFill>
          <a:blip r:embed="rId8"/>
          <a:stretch/>
        </p:blipFill>
        <p:spPr>
          <a:xfrm>
            <a:off x="5179320" y="1759680"/>
            <a:ext cx="1552680" cy="996840"/>
          </a:xfrm>
          <a:prstGeom prst="rect">
            <a:avLst/>
          </a:prstGeom>
          <a:ln>
            <a:noFill/>
          </a:ln>
        </p:spPr>
      </p:pic>
      <p:pic>
        <p:nvPicPr>
          <p:cNvPr id="158" name="" descr=""/>
          <p:cNvPicPr/>
          <p:nvPr/>
        </p:nvPicPr>
        <p:blipFill>
          <a:blip r:embed="rId9"/>
          <a:stretch/>
        </p:blipFill>
        <p:spPr>
          <a:xfrm>
            <a:off x="7014600" y="2012400"/>
            <a:ext cx="1552680" cy="996840"/>
          </a:xfrm>
          <a:prstGeom prst="rect">
            <a:avLst/>
          </a:prstGeom>
          <a:ln>
            <a:noFill/>
          </a:ln>
        </p:spPr>
      </p:pic>
      <p:pic>
        <p:nvPicPr>
          <p:cNvPr id="159" name="" descr=""/>
          <p:cNvPicPr/>
          <p:nvPr/>
        </p:nvPicPr>
        <p:blipFill>
          <a:blip r:embed="rId10"/>
          <a:stretch/>
        </p:blipFill>
        <p:spPr>
          <a:xfrm>
            <a:off x="7463520" y="4489920"/>
            <a:ext cx="1552680" cy="996840"/>
          </a:xfrm>
          <a:prstGeom prst="rect">
            <a:avLst/>
          </a:prstGeom>
          <a:ln>
            <a:noFill/>
          </a:ln>
        </p:spPr>
      </p:pic>
      <p:pic>
        <p:nvPicPr>
          <p:cNvPr id="160" name="" descr=""/>
          <p:cNvPicPr/>
          <p:nvPr/>
        </p:nvPicPr>
        <p:blipFill>
          <a:blip r:embed="rId11"/>
          <a:stretch/>
        </p:blipFill>
        <p:spPr>
          <a:xfrm>
            <a:off x="6995160" y="5678640"/>
            <a:ext cx="1552680" cy="996840"/>
          </a:xfrm>
          <a:prstGeom prst="rect">
            <a:avLst/>
          </a:prstGeom>
          <a:ln>
            <a:noFill/>
          </a:ln>
        </p:spPr>
      </p:pic>
      <p:pic>
        <p:nvPicPr>
          <p:cNvPr id="161" name="" descr=""/>
          <p:cNvPicPr/>
          <p:nvPr/>
        </p:nvPicPr>
        <p:blipFill>
          <a:blip r:embed="rId12"/>
          <a:stretch/>
        </p:blipFill>
        <p:spPr>
          <a:xfrm>
            <a:off x="7463520" y="3292200"/>
            <a:ext cx="1552680" cy="996840"/>
          </a:xfrm>
          <a:prstGeom prst="rect">
            <a:avLst/>
          </a:prstGeom>
          <a:ln>
            <a:noFill/>
          </a:ln>
        </p:spPr>
      </p:pic>
      <p:pic>
        <p:nvPicPr>
          <p:cNvPr id="162" name="" descr=""/>
          <p:cNvPicPr/>
          <p:nvPr/>
        </p:nvPicPr>
        <p:blipFill>
          <a:blip r:embed="rId13"/>
          <a:stretch/>
        </p:blipFill>
        <p:spPr>
          <a:xfrm>
            <a:off x="2768760" y="2679840"/>
            <a:ext cx="406080" cy="486000"/>
          </a:xfrm>
          <a:prstGeom prst="rect">
            <a:avLst/>
          </a:prstGeom>
          <a:ln>
            <a:noFill/>
          </a:ln>
        </p:spPr>
      </p:pic>
      <p:pic>
        <p:nvPicPr>
          <p:cNvPr id="163" name="" descr=""/>
          <p:cNvPicPr/>
          <p:nvPr/>
        </p:nvPicPr>
        <p:blipFill>
          <a:blip r:embed="rId14"/>
          <a:stretch/>
        </p:blipFill>
        <p:spPr>
          <a:xfrm>
            <a:off x="2442960" y="5000040"/>
            <a:ext cx="406080" cy="486000"/>
          </a:xfrm>
          <a:prstGeom prst="rect">
            <a:avLst/>
          </a:prstGeom>
          <a:ln>
            <a:noFill/>
          </a:ln>
        </p:spPr>
      </p:pic>
      <p:pic>
        <p:nvPicPr>
          <p:cNvPr id="164" name="" descr=""/>
          <p:cNvPicPr/>
          <p:nvPr/>
        </p:nvPicPr>
        <p:blipFill>
          <a:blip r:embed="rId15"/>
          <a:stretch/>
        </p:blipFill>
        <p:spPr>
          <a:xfrm>
            <a:off x="2751840" y="5614200"/>
            <a:ext cx="406080" cy="486000"/>
          </a:xfrm>
          <a:prstGeom prst="rect">
            <a:avLst/>
          </a:prstGeom>
          <a:ln>
            <a:noFill/>
          </a:ln>
        </p:spPr>
      </p:pic>
      <p:pic>
        <p:nvPicPr>
          <p:cNvPr id="165" name="" descr=""/>
          <p:cNvPicPr/>
          <p:nvPr/>
        </p:nvPicPr>
        <p:blipFill>
          <a:blip r:embed="rId16"/>
          <a:stretch/>
        </p:blipFill>
        <p:spPr>
          <a:xfrm>
            <a:off x="6887880" y="5460120"/>
            <a:ext cx="406080" cy="486000"/>
          </a:xfrm>
          <a:prstGeom prst="rect">
            <a:avLst/>
          </a:prstGeom>
          <a:ln>
            <a:noFill/>
          </a:ln>
        </p:spPr>
      </p:pic>
      <p:pic>
        <p:nvPicPr>
          <p:cNvPr id="166" name="" descr=""/>
          <p:cNvPicPr/>
          <p:nvPr/>
        </p:nvPicPr>
        <p:blipFill>
          <a:blip r:embed="rId17"/>
          <a:stretch/>
        </p:blipFill>
        <p:spPr>
          <a:xfrm>
            <a:off x="2382840" y="3855240"/>
            <a:ext cx="406080" cy="486000"/>
          </a:xfrm>
          <a:prstGeom prst="rect">
            <a:avLst/>
          </a:prstGeom>
          <a:ln>
            <a:noFill/>
          </a:ln>
        </p:spPr>
      </p:pic>
      <p:pic>
        <p:nvPicPr>
          <p:cNvPr id="167" name="" descr=""/>
          <p:cNvPicPr/>
          <p:nvPr/>
        </p:nvPicPr>
        <p:blipFill>
          <a:blip r:embed="rId18"/>
          <a:stretch/>
        </p:blipFill>
        <p:spPr>
          <a:xfrm>
            <a:off x="5686560" y="5725800"/>
            <a:ext cx="406080" cy="486000"/>
          </a:xfrm>
          <a:prstGeom prst="rect">
            <a:avLst/>
          </a:prstGeom>
          <a:ln>
            <a:noFill/>
          </a:ln>
        </p:spPr>
      </p:pic>
      <p:pic>
        <p:nvPicPr>
          <p:cNvPr id="168" name="" descr=""/>
          <p:cNvPicPr/>
          <p:nvPr/>
        </p:nvPicPr>
        <p:blipFill>
          <a:blip r:embed="rId19"/>
          <a:stretch/>
        </p:blipFill>
        <p:spPr>
          <a:xfrm>
            <a:off x="3962160" y="5734800"/>
            <a:ext cx="406080" cy="486000"/>
          </a:xfrm>
          <a:prstGeom prst="rect">
            <a:avLst/>
          </a:prstGeom>
          <a:ln>
            <a:noFill/>
          </a:ln>
        </p:spPr>
      </p:pic>
      <p:pic>
        <p:nvPicPr>
          <p:cNvPr id="169" name="" descr=""/>
          <p:cNvPicPr/>
          <p:nvPr/>
        </p:nvPicPr>
        <p:blipFill>
          <a:blip r:embed="rId20"/>
          <a:stretch/>
        </p:blipFill>
        <p:spPr>
          <a:xfrm>
            <a:off x="7359840" y="4910760"/>
            <a:ext cx="406080" cy="486000"/>
          </a:xfrm>
          <a:prstGeom prst="rect">
            <a:avLst/>
          </a:prstGeom>
          <a:ln>
            <a:noFill/>
          </a:ln>
        </p:spPr>
      </p:pic>
      <p:pic>
        <p:nvPicPr>
          <p:cNvPr id="170" name="" descr=""/>
          <p:cNvPicPr/>
          <p:nvPr/>
        </p:nvPicPr>
        <p:blipFill>
          <a:blip r:embed="rId21"/>
          <a:stretch/>
        </p:blipFill>
        <p:spPr>
          <a:xfrm>
            <a:off x="4038840" y="2336400"/>
            <a:ext cx="406080" cy="486000"/>
          </a:xfrm>
          <a:prstGeom prst="rect">
            <a:avLst/>
          </a:prstGeom>
          <a:ln>
            <a:noFill/>
          </a:ln>
        </p:spPr>
      </p:pic>
      <p:pic>
        <p:nvPicPr>
          <p:cNvPr id="171" name="" descr=""/>
          <p:cNvPicPr/>
          <p:nvPr/>
        </p:nvPicPr>
        <p:blipFill>
          <a:blip r:embed="rId22"/>
          <a:stretch/>
        </p:blipFill>
        <p:spPr>
          <a:xfrm>
            <a:off x="5798160" y="2345040"/>
            <a:ext cx="406080" cy="486000"/>
          </a:xfrm>
          <a:prstGeom prst="rect">
            <a:avLst/>
          </a:prstGeom>
          <a:ln>
            <a:noFill/>
          </a:ln>
        </p:spPr>
      </p:pic>
      <p:pic>
        <p:nvPicPr>
          <p:cNvPr id="172" name="" descr=""/>
          <p:cNvPicPr/>
          <p:nvPr/>
        </p:nvPicPr>
        <p:blipFill>
          <a:blip r:embed="rId23"/>
          <a:stretch/>
        </p:blipFill>
        <p:spPr>
          <a:xfrm>
            <a:off x="6947640" y="2611080"/>
            <a:ext cx="406080" cy="486000"/>
          </a:xfrm>
          <a:prstGeom prst="rect">
            <a:avLst/>
          </a:prstGeom>
          <a:ln>
            <a:noFill/>
          </a:ln>
        </p:spPr>
      </p:pic>
      <p:pic>
        <p:nvPicPr>
          <p:cNvPr id="173" name="" descr=""/>
          <p:cNvPicPr/>
          <p:nvPr/>
        </p:nvPicPr>
        <p:blipFill>
          <a:blip r:embed="rId24"/>
          <a:stretch/>
        </p:blipFill>
        <p:spPr>
          <a:xfrm>
            <a:off x="7385400" y="3589200"/>
            <a:ext cx="406080" cy="486000"/>
          </a:xfrm>
          <a:prstGeom prst="rect">
            <a:avLst/>
          </a:prstGeom>
          <a:ln>
            <a:noFill/>
          </a:ln>
        </p:spPr>
      </p:pic>
      <p:pic>
        <p:nvPicPr>
          <p:cNvPr id="174" name="" descr=""/>
          <p:cNvPicPr/>
          <p:nvPr/>
        </p:nvPicPr>
        <p:blipFill>
          <a:blip r:embed="rId25"/>
          <a:stretch/>
        </p:blipFill>
        <p:spPr>
          <a:xfrm>
            <a:off x="4279320" y="3849120"/>
            <a:ext cx="1552680" cy="996840"/>
          </a:xfrm>
          <a:prstGeom prst="rect">
            <a:avLst/>
          </a:prstGeom>
          <a:ln>
            <a:noFill/>
          </a:ln>
        </p:spPr>
      </p:pic>
      <p:sp>
        <p:nvSpPr>
          <p:cNvPr id="175" name="Line 2"/>
          <p:cNvSpPr/>
          <p:nvPr/>
        </p:nvSpPr>
        <p:spPr>
          <a:xfrm flipH="1" flipV="1">
            <a:off x="3192120" y="3218040"/>
            <a:ext cx="952560" cy="609480"/>
          </a:xfrm>
          <a:prstGeom prst="line">
            <a:avLst/>
          </a:prstGeom>
          <a:ln>
            <a:solidFill>
              <a:srgbClr val="000000"/>
            </a:solidFill>
            <a:tailEnd len="med" type="triangle" w="med"/>
          </a:ln>
        </p:spPr>
      </p:sp>
      <p:sp>
        <p:nvSpPr>
          <p:cNvPr id="176" name="Line 3"/>
          <p:cNvSpPr/>
          <p:nvPr/>
        </p:nvSpPr>
        <p:spPr>
          <a:xfrm flipV="1">
            <a:off x="5912640" y="3879000"/>
            <a:ext cx="1389960" cy="343080"/>
          </a:xfrm>
          <a:prstGeom prst="line">
            <a:avLst/>
          </a:prstGeom>
          <a:ln>
            <a:solidFill>
              <a:srgbClr val="000000"/>
            </a:solidFill>
            <a:tailEnd len="med" type="triangle" w="med"/>
          </a:ln>
        </p:spPr>
      </p:sp>
      <p:sp>
        <p:nvSpPr>
          <p:cNvPr id="177" name="Line 4"/>
          <p:cNvSpPr/>
          <p:nvPr/>
        </p:nvSpPr>
        <p:spPr>
          <a:xfrm>
            <a:off x="5397480" y="4845960"/>
            <a:ext cx="334800" cy="834840"/>
          </a:xfrm>
          <a:prstGeom prst="line">
            <a:avLst/>
          </a:prstGeom>
          <a:ln>
            <a:solidFill>
              <a:srgbClr val="000000"/>
            </a:solidFill>
            <a:tailEnd len="med" type="triangle" w="med"/>
          </a:ln>
        </p:spPr>
      </p:sp>
      <p:sp>
        <p:nvSpPr>
          <p:cNvPr id="178" name="Line 5"/>
          <p:cNvSpPr/>
          <p:nvPr/>
        </p:nvSpPr>
        <p:spPr>
          <a:xfrm flipH="1">
            <a:off x="4264920" y="4899960"/>
            <a:ext cx="360360" cy="763920"/>
          </a:xfrm>
          <a:prstGeom prst="line">
            <a:avLst/>
          </a:prstGeom>
          <a:ln>
            <a:solidFill>
              <a:srgbClr val="000000"/>
            </a:solidFill>
            <a:tailEnd len="med" type="triangle" w="med"/>
          </a:ln>
        </p:spPr>
      </p:sp>
      <p:sp>
        <p:nvSpPr>
          <p:cNvPr id="179" name="Line 6"/>
          <p:cNvSpPr/>
          <p:nvPr/>
        </p:nvSpPr>
        <p:spPr>
          <a:xfrm flipV="1">
            <a:off x="5448960" y="2891880"/>
            <a:ext cx="497880" cy="936000"/>
          </a:xfrm>
          <a:prstGeom prst="line">
            <a:avLst/>
          </a:prstGeom>
          <a:ln>
            <a:solidFill>
              <a:srgbClr val="000000"/>
            </a:solidFill>
            <a:tailEnd len="med" type="triangle" w="med"/>
          </a:ln>
        </p:spPr>
      </p:sp>
      <p:sp>
        <p:nvSpPr>
          <p:cNvPr id="180" name="Line 7"/>
          <p:cNvSpPr/>
          <p:nvPr/>
        </p:nvSpPr>
        <p:spPr>
          <a:xfrm flipH="1">
            <a:off x="2926440" y="4547880"/>
            <a:ext cx="1304640" cy="600480"/>
          </a:xfrm>
          <a:prstGeom prst="line">
            <a:avLst/>
          </a:prstGeom>
          <a:ln>
            <a:solidFill>
              <a:srgbClr val="000000"/>
            </a:solidFill>
            <a:tailEnd len="med" type="triangle" w="med"/>
          </a:ln>
        </p:spPr>
      </p:sp>
      <p:sp>
        <p:nvSpPr>
          <p:cNvPr id="181" name="Line 8"/>
          <p:cNvSpPr/>
          <p:nvPr/>
        </p:nvSpPr>
        <p:spPr>
          <a:xfrm>
            <a:off x="5912640" y="4771080"/>
            <a:ext cx="978120" cy="609120"/>
          </a:xfrm>
          <a:prstGeom prst="line">
            <a:avLst/>
          </a:prstGeom>
          <a:ln>
            <a:solidFill>
              <a:srgbClr val="000000"/>
            </a:solidFill>
            <a:tailEnd len="med" type="triangle" w="med"/>
          </a:ln>
        </p:spPr>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4" name="" descr=""/>
          <p:cNvPicPr/>
          <p:nvPr/>
        </p:nvPicPr>
        <p:blipFill>
          <a:blip r:embed="rId1"/>
          <a:stretch/>
        </p:blipFill>
        <p:spPr>
          <a:xfrm>
            <a:off x="2140560" y="-42120"/>
            <a:ext cx="5844600" cy="756180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5" name="" descr=""/>
          <p:cNvPicPr/>
          <p:nvPr/>
        </p:nvPicPr>
        <p:blipFill>
          <a:blip r:embed="rId1"/>
          <a:stretch/>
        </p:blipFill>
        <p:spPr>
          <a:xfrm>
            <a:off x="42120" y="453240"/>
            <a:ext cx="10006560" cy="556344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6"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Page Object Based Design Patterns</a:t>
            </a:r>
            <a:endParaRPr/>
          </a:p>
        </p:txBody>
      </p:sp>
      <p:sp>
        <p:nvSpPr>
          <p:cNvPr id="807" name="Line 2"/>
          <p:cNvSpPr/>
          <p:nvPr/>
        </p:nvSpPr>
        <p:spPr>
          <a:xfrm>
            <a:off x="3193920" y="2348640"/>
            <a:ext cx="0" cy="3989160"/>
          </a:xfrm>
          <a:prstGeom prst="line">
            <a:avLst/>
          </a:prstGeom>
          <a:ln w="18360">
            <a:solidFill>
              <a:srgbClr val="808080"/>
            </a:solidFill>
            <a:custDash>
              <a:ds d="900000" sp="900000"/>
              <a:ds d="900000" sp="900000"/>
            </a:custDash>
            <a:round/>
          </a:ln>
        </p:spPr>
      </p:sp>
      <p:sp>
        <p:nvSpPr>
          <p:cNvPr id="808" name="Line 3"/>
          <p:cNvSpPr/>
          <p:nvPr/>
        </p:nvSpPr>
        <p:spPr>
          <a:xfrm>
            <a:off x="6865920" y="2348640"/>
            <a:ext cx="0" cy="3989160"/>
          </a:xfrm>
          <a:prstGeom prst="line">
            <a:avLst/>
          </a:prstGeom>
          <a:ln w="18360">
            <a:solidFill>
              <a:srgbClr val="808080"/>
            </a:solidFill>
            <a:custDash>
              <a:ds d="900000" sp="900000"/>
              <a:ds d="900000" sp="900000"/>
            </a:custDash>
            <a:round/>
          </a:ln>
        </p:spPr>
      </p:sp>
      <p:pic>
        <p:nvPicPr>
          <p:cNvPr id="809" name="" descr=""/>
          <p:cNvPicPr/>
          <p:nvPr/>
        </p:nvPicPr>
        <p:blipFill>
          <a:blip r:embed="rId1"/>
          <a:stretch/>
        </p:blipFill>
        <p:spPr>
          <a:xfrm>
            <a:off x="599040" y="5020560"/>
            <a:ext cx="2041920" cy="1883520"/>
          </a:xfrm>
          <a:prstGeom prst="rect">
            <a:avLst/>
          </a:prstGeom>
          <a:ln>
            <a:noFill/>
          </a:ln>
        </p:spPr>
      </p:pic>
      <p:pic>
        <p:nvPicPr>
          <p:cNvPr id="810" name="" descr=""/>
          <p:cNvPicPr/>
          <p:nvPr/>
        </p:nvPicPr>
        <p:blipFill>
          <a:blip r:embed="rId2"/>
          <a:stretch/>
        </p:blipFill>
        <p:spPr>
          <a:xfrm>
            <a:off x="311760" y="2754000"/>
            <a:ext cx="1585440" cy="1031400"/>
          </a:xfrm>
          <a:prstGeom prst="rect">
            <a:avLst/>
          </a:prstGeom>
          <a:ln>
            <a:noFill/>
          </a:ln>
        </p:spPr>
      </p:pic>
      <p:pic>
        <p:nvPicPr>
          <p:cNvPr id="811" name="" descr=""/>
          <p:cNvPicPr/>
          <p:nvPr/>
        </p:nvPicPr>
        <p:blipFill>
          <a:blip r:embed="rId3"/>
          <a:stretch/>
        </p:blipFill>
        <p:spPr>
          <a:xfrm>
            <a:off x="1171800" y="3343680"/>
            <a:ext cx="1764720" cy="994680"/>
          </a:xfrm>
          <a:prstGeom prst="rect">
            <a:avLst/>
          </a:prstGeom>
          <a:ln>
            <a:noFill/>
          </a:ln>
        </p:spPr>
      </p:pic>
      <p:pic>
        <p:nvPicPr>
          <p:cNvPr id="812" name="" descr=""/>
          <p:cNvPicPr/>
          <p:nvPr/>
        </p:nvPicPr>
        <p:blipFill>
          <a:blip r:embed="rId4"/>
          <a:stretch/>
        </p:blipFill>
        <p:spPr>
          <a:xfrm>
            <a:off x="4344840" y="2755080"/>
            <a:ext cx="1991160" cy="1419840"/>
          </a:xfrm>
          <a:prstGeom prst="rect">
            <a:avLst/>
          </a:prstGeom>
          <a:ln>
            <a:noFill/>
          </a:ln>
        </p:spPr>
      </p:pic>
      <p:sp>
        <p:nvSpPr>
          <p:cNvPr id="813" name="CustomShape 4"/>
          <p:cNvSpPr/>
          <p:nvPr/>
        </p:nvSpPr>
        <p:spPr>
          <a:xfrm>
            <a:off x="4371120" y="2888280"/>
            <a:ext cx="471240" cy="88560"/>
          </a:xfrm>
          <a:prstGeom prst="rect">
            <a:avLst/>
          </a:prstGeom>
          <a:noFill/>
          <a:ln w="36720">
            <a:solidFill>
              <a:srgbClr val="ff3333"/>
            </a:solidFill>
            <a:custDash>
              <a:ds d="100000" sp="100000"/>
            </a:custDash>
            <a:round/>
          </a:ln>
        </p:spPr>
        <p:style>
          <a:lnRef idx="0"/>
          <a:fillRef idx="0"/>
          <a:effectRef idx="0"/>
          <a:fontRef idx="minor"/>
        </p:style>
      </p:sp>
      <p:sp>
        <p:nvSpPr>
          <p:cNvPr id="814" name="CustomShape 5"/>
          <p:cNvSpPr/>
          <p:nvPr/>
        </p:nvSpPr>
        <p:spPr>
          <a:xfrm>
            <a:off x="4340520" y="2864160"/>
            <a:ext cx="1991160" cy="1177560"/>
          </a:xfrm>
          <a:prstGeom prst="rect">
            <a:avLst/>
          </a:prstGeom>
          <a:noFill/>
          <a:ln w="36720">
            <a:solidFill>
              <a:srgbClr val="ff3333"/>
            </a:solidFill>
            <a:custDash>
              <a:ds d="100000" sp="100000"/>
            </a:custDash>
            <a:round/>
          </a:ln>
        </p:spPr>
        <p:style>
          <a:lnRef idx="0"/>
          <a:fillRef idx="0"/>
          <a:effectRef idx="0"/>
          <a:fontRef idx="minor"/>
        </p:style>
      </p:sp>
      <p:pic>
        <p:nvPicPr>
          <p:cNvPr id="815" name="" descr=""/>
          <p:cNvPicPr/>
          <p:nvPr/>
        </p:nvPicPr>
        <p:blipFill>
          <a:blip r:embed="rId5"/>
          <a:stretch/>
        </p:blipFill>
        <p:spPr>
          <a:xfrm>
            <a:off x="3700440" y="3386160"/>
            <a:ext cx="2115720" cy="1419840"/>
          </a:xfrm>
          <a:prstGeom prst="rect">
            <a:avLst/>
          </a:prstGeom>
          <a:ln>
            <a:noFill/>
          </a:ln>
        </p:spPr>
      </p:pic>
      <p:sp>
        <p:nvSpPr>
          <p:cNvPr id="816" name="CustomShape 6"/>
          <p:cNvSpPr/>
          <p:nvPr/>
        </p:nvSpPr>
        <p:spPr>
          <a:xfrm>
            <a:off x="3700440" y="3873960"/>
            <a:ext cx="2115720" cy="222480"/>
          </a:xfrm>
          <a:prstGeom prst="rect">
            <a:avLst/>
          </a:prstGeom>
          <a:noFill/>
          <a:ln w="36720">
            <a:solidFill>
              <a:srgbClr val="ff3333"/>
            </a:solidFill>
            <a:custDash>
              <a:ds d="100000" sp="100000"/>
            </a:custDash>
            <a:round/>
          </a:ln>
        </p:spPr>
        <p:style>
          <a:lnRef idx="0"/>
          <a:fillRef idx="0"/>
          <a:effectRef idx="0"/>
          <a:fontRef idx="minor"/>
        </p:style>
      </p:sp>
      <p:pic>
        <p:nvPicPr>
          <p:cNvPr id="817" name="" descr=""/>
          <p:cNvPicPr/>
          <p:nvPr/>
        </p:nvPicPr>
        <p:blipFill>
          <a:blip r:embed="rId6"/>
          <a:stretch/>
        </p:blipFill>
        <p:spPr>
          <a:xfrm>
            <a:off x="3722040" y="5029200"/>
            <a:ext cx="2607840" cy="1806120"/>
          </a:xfrm>
          <a:prstGeom prst="rect">
            <a:avLst/>
          </a:prstGeom>
          <a:ln>
            <a:noFill/>
          </a:ln>
        </p:spPr>
      </p:pic>
      <p:sp>
        <p:nvSpPr>
          <p:cNvPr id="818" name="CustomShape 7"/>
          <p:cNvSpPr/>
          <p:nvPr/>
        </p:nvSpPr>
        <p:spPr>
          <a:xfrm>
            <a:off x="729540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819" name="CustomShape 8"/>
          <p:cNvSpPr/>
          <p:nvPr/>
        </p:nvSpPr>
        <p:spPr>
          <a:xfrm>
            <a:off x="8234640" y="603324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820" name="CustomShape 9"/>
          <p:cNvSpPr/>
          <p:nvPr/>
        </p:nvSpPr>
        <p:spPr>
          <a:xfrm>
            <a:off x="8056800" y="5886720"/>
            <a:ext cx="531360" cy="97560"/>
          </a:xfrm>
          <a:prstGeom prst="rect">
            <a:avLst/>
          </a:prstGeom>
          <a:solidFill>
            <a:srgbClr val="808080"/>
          </a:solidFill>
          <a:ln>
            <a:noFill/>
          </a:ln>
        </p:spPr>
        <p:style>
          <a:lnRef idx="0"/>
          <a:fillRef idx="0"/>
          <a:effectRef idx="0"/>
          <a:fontRef idx="minor"/>
        </p:style>
      </p:sp>
      <p:sp>
        <p:nvSpPr>
          <p:cNvPr id="821" name="CustomShape 10"/>
          <p:cNvSpPr/>
          <p:nvPr/>
        </p:nvSpPr>
        <p:spPr>
          <a:xfrm>
            <a:off x="8056800" y="6299280"/>
            <a:ext cx="531360" cy="97560"/>
          </a:xfrm>
          <a:prstGeom prst="rect">
            <a:avLst/>
          </a:prstGeom>
          <a:solidFill>
            <a:srgbClr val="808080"/>
          </a:solidFill>
          <a:ln>
            <a:noFill/>
          </a:ln>
        </p:spPr>
        <p:style>
          <a:lnRef idx="0"/>
          <a:fillRef idx="0"/>
          <a:effectRef idx="0"/>
          <a:fontRef idx="minor"/>
        </p:style>
      </p:sp>
      <p:sp>
        <p:nvSpPr>
          <p:cNvPr id="822" name="CustomShape 11"/>
          <p:cNvSpPr/>
          <p:nvPr/>
        </p:nvSpPr>
        <p:spPr>
          <a:xfrm>
            <a:off x="8056800" y="5886720"/>
            <a:ext cx="117360" cy="510120"/>
          </a:xfrm>
          <a:prstGeom prst="rect">
            <a:avLst/>
          </a:prstGeom>
          <a:solidFill>
            <a:srgbClr val="808080"/>
          </a:solidFill>
          <a:ln>
            <a:noFill/>
          </a:ln>
        </p:spPr>
        <p:style>
          <a:lnRef idx="0"/>
          <a:fillRef idx="0"/>
          <a:effectRef idx="0"/>
          <a:fontRef idx="minor"/>
        </p:style>
      </p:sp>
      <p:sp>
        <p:nvSpPr>
          <p:cNvPr id="823" name="CustomShape 12"/>
          <p:cNvSpPr/>
          <p:nvPr/>
        </p:nvSpPr>
        <p:spPr>
          <a:xfrm>
            <a:off x="9347760" y="6031800"/>
            <a:ext cx="353520" cy="219240"/>
          </a:xfrm>
          <a:prstGeom prst="rect">
            <a:avLst/>
          </a:prstGeom>
          <a:solidFill>
            <a:srgbClr val="729fcf"/>
          </a:solidFill>
          <a:ln>
            <a:noFill/>
          </a:ln>
        </p:spPr>
        <p:style>
          <a:lnRef idx="0"/>
          <a:fillRef idx="0"/>
          <a:effectRef idx="0"/>
          <a:fontRef idx="minor"/>
        </p:style>
        <p:txBody>
          <a:bodyPr wrap="none" lIns="90000" rIns="90000" tIns="45000" bIns="45000" anchor="ctr"/>
          <a:p>
            <a:pPr algn="ctr"/>
            <a:r>
              <a:rPr lang="en-US" sz="900">
                <a:latin typeface="Arial"/>
              </a:rPr>
              <a:t>value()</a:t>
            </a:r>
            <a:endParaRPr/>
          </a:p>
        </p:txBody>
      </p:sp>
      <p:sp>
        <p:nvSpPr>
          <p:cNvPr id="824" name="CustomShape 13"/>
          <p:cNvSpPr/>
          <p:nvPr/>
        </p:nvSpPr>
        <p:spPr>
          <a:xfrm>
            <a:off x="9170280" y="5885640"/>
            <a:ext cx="531000" cy="97200"/>
          </a:xfrm>
          <a:prstGeom prst="rect">
            <a:avLst/>
          </a:prstGeom>
          <a:solidFill>
            <a:srgbClr val="808080"/>
          </a:solidFill>
          <a:ln>
            <a:noFill/>
          </a:ln>
        </p:spPr>
        <p:style>
          <a:lnRef idx="0"/>
          <a:fillRef idx="0"/>
          <a:effectRef idx="0"/>
          <a:fontRef idx="minor"/>
        </p:style>
      </p:sp>
      <p:sp>
        <p:nvSpPr>
          <p:cNvPr id="825" name="CustomShape 14"/>
          <p:cNvSpPr/>
          <p:nvPr/>
        </p:nvSpPr>
        <p:spPr>
          <a:xfrm>
            <a:off x="9170280" y="6298200"/>
            <a:ext cx="531000" cy="97200"/>
          </a:xfrm>
          <a:prstGeom prst="rect">
            <a:avLst/>
          </a:prstGeom>
          <a:solidFill>
            <a:srgbClr val="808080"/>
          </a:solidFill>
          <a:ln>
            <a:noFill/>
          </a:ln>
        </p:spPr>
        <p:style>
          <a:lnRef idx="0"/>
          <a:fillRef idx="0"/>
          <a:effectRef idx="0"/>
          <a:fontRef idx="minor"/>
        </p:style>
      </p:sp>
      <p:sp>
        <p:nvSpPr>
          <p:cNvPr id="826" name="CustomShape 15"/>
          <p:cNvSpPr/>
          <p:nvPr/>
        </p:nvSpPr>
        <p:spPr>
          <a:xfrm>
            <a:off x="9170280" y="5885640"/>
            <a:ext cx="117000" cy="509760"/>
          </a:xfrm>
          <a:prstGeom prst="rect">
            <a:avLst/>
          </a:prstGeom>
          <a:solidFill>
            <a:srgbClr val="808080"/>
          </a:solidFill>
          <a:ln>
            <a:noFill/>
          </a:ln>
        </p:spPr>
        <p:style>
          <a:lnRef idx="0"/>
          <a:fillRef idx="0"/>
          <a:effectRef idx="0"/>
          <a:fontRef idx="minor"/>
        </p:style>
      </p:sp>
      <p:sp>
        <p:nvSpPr>
          <p:cNvPr id="827" name="CustomShape 16"/>
          <p:cNvSpPr/>
          <p:nvPr/>
        </p:nvSpPr>
        <p:spPr>
          <a:xfrm>
            <a:off x="8996400" y="5741640"/>
            <a:ext cx="704880" cy="97560"/>
          </a:xfrm>
          <a:prstGeom prst="rect">
            <a:avLst/>
          </a:prstGeom>
          <a:solidFill>
            <a:srgbClr val="808080"/>
          </a:solidFill>
          <a:ln>
            <a:noFill/>
          </a:ln>
        </p:spPr>
        <p:style>
          <a:lnRef idx="0"/>
          <a:fillRef idx="0"/>
          <a:effectRef idx="0"/>
          <a:fontRef idx="minor"/>
        </p:style>
      </p:sp>
      <p:sp>
        <p:nvSpPr>
          <p:cNvPr id="828" name="CustomShape 17"/>
          <p:cNvSpPr/>
          <p:nvPr/>
        </p:nvSpPr>
        <p:spPr>
          <a:xfrm>
            <a:off x="8996400" y="6441840"/>
            <a:ext cx="704880" cy="97560"/>
          </a:xfrm>
          <a:prstGeom prst="rect">
            <a:avLst/>
          </a:prstGeom>
          <a:solidFill>
            <a:srgbClr val="808080"/>
          </a:solidFill>
          <a:ln>
            <a:noFill/>
          </a:ln>
        </p:spPr>
        <p:style>
          <a:lnRef idx="0"/>
          <a:fillRef idx="0"/>
          <a:effectRef idx="0"/>
          <a:fontRef idx="minor"/>
        </p:style>
      </p:sp>
      <p:sp>
        <p:nvSpPr>
          <p:cNvPr id="829" name="CustomShape 18"/>
          <p:cNvSpPr/>
          <p:nvPr/>
        </p:nvSpPr>
        <p:spPr>
          <a:xfrm>
            <a:off x="8996400" y="5741640"/>
            <a:ext cx="117720" cy="797760"/>
          </a:xfrm>
          <a:prstGeom prst="rect">
            <a:avLst/>
          </a:prstGeom>
          <a:solidFill>
            <a:srgbClr val="808080"/>
          </a:solidFill>
          <a:ln>
            <a:noFill/>
          </a:ln>
        </p:spPr>
        <p:style>
          <a:lnRef idx="0"/>
          <a:fillRef idx="0"/>
          <a:effectRef idx="0"/>
          <a:fontRef idx="minor"/>
        </p:style>
      </p:sp>
      <p:sp>
        <p:nvSpPr>
          <p:cNvPr id="830" name="TextShape 19"/>
          <p:cNvSpPr txBox="1"/>
          <p:nvPr/>
        </p:nvSpPr>
        <p:spPr>
          <a:xfrm>
            <a:off x="285120" y="1801080"/>
            <a:ext cx="2713680" cy="430200"/>
          </a:xfrm>
          <a:prstGeom prst="rect">
            <a:avLst/>
          </a:prstGeom>
          <a:noFill/>
          <a:ln>
            <a:noFill/>
          </a:ln>
        </p:spPr>
        <p:txBody>
          <a:bodyPr lIns="90000" rIns="90000" tIns="45000" bIns="45000"/>
          <a:p>
            <a:pPr algn="ctr"/>
            <a:r>
              <a:rPr b="1" lang="en-US" sz="2400">
                <a:latin typeface="Arial"/>
              </a:rPr>
              <a:t>WebForm Pattern</a:t>
            </a:r>
            <a:endParaRPr/>
          </a:p>
        </p:txBody>
      </p:sp>
      <p:sp>
        <p:nvSpPr>
          <p:cNvPr id="831" name="TextShape 20"/>
          <p:cNvSpPr txBox="1"/>
          <p:nvPr/>
        </p:nvSpPr>
        <p:spPr>
          <a:xfrm>
            <a:off x="3778920" y="1801080"/>
            <a:ext cx="2486520" cy="430200"/>
          </a:xfrm>
          <a:prstGeom prst="rect">
            <a:avLst/>
          </a:prstGeom>
          <a:noFill/>
          <a:ln>
            <a:noFill/>
          </a:ln>
        </p:spPr>
        <p:txBody>
          <a:bodyPr lIns="90000" rIns="90000" tIns="45000" bIns="45000"/>
          <a:p>
            <a:pPr algn="ctr"/>
            <a:r>
              <a:rPr b="1" lang="en-US" sz="2400">
                <a:latin typeface="Arial"/>
              </a:rPr>
              <a:t>ItemList Pattern</a:t>
            </a:r>
            <a:endParaRPr/>
          </a:p>
        </p:txBody>
      </p:sp>
      <p:sp>
        <p:nvSpPr>
          <p:cNvPr id="832" name="TextShape 21"/>
          <p:cNvSpPr txBox="1"/>
          <p:nvPr/>
        </p:nvSpPr>
        <p:spPr>
          <a:xfrm>
            <a:off x="7000560" y="1801080"/>
            <a:ext cx="2986560" cy="430200"/>
          </a:xfrm>
          <a:prstGeom prst="rect">
            <a:avLst/>
          </a:prstGeom>
          <a:noFill/>
          <a:ln>
            <a:noFill/>
          </a:ln>
        </p:spPr>
        <p:txBody>
          <a:bodyPr lIns="90000" rIns="90000" tIns="45000" bIns="45000"/>
          <a:p>
            <a:pPr algn="ctr"/>
            <a:r>
              <a:rPr b="1" lang="en-US" sz="2400">
                <a:latin typeface="Arial"/>
              </a:rPr>
              <a:t>IframeWrap Pattern</a:t>
            </a:r>
            <a:endParaRPr/>
          </a:p>
        </p:txBody>
      </p:sp>
      <p:pic>
        <p:nvPicPr>
          <p:cNvPr id="833" name="" descr=""/>
          <p:cNvPicPr/>
          <p:nvPr/>
        </p:nvPicPr>
        <p:blipFill>
          <a:blip r:embed="rId7"/>
          <a:stretch/>
        </p:blipFill>
        <p:spPr>
          <a:xfrm>
            <a:off x="7519320" y="2762640"/>
            <a:ext cx="1770480" cy="1519560"/>
          </a:xfrm>
          <a:prstGeom prst="rect">
            <a:avLst/>
          </a:prstGeom>
          <a:ln>
            <a:noFill/>
          </a:ln>
        </p:spPr>
      </p:pic>
      <p:sp>
        <p:nvSpPr>
          <p:cNvPr id="834" name="TextShape 22"/>
          <p:cNvSpPr txBox="1"/>
          <p:nvPr/>
        </p:nvSpPr>
        <p:spPr>
          <a:xfrm>
            <a:off x="7854480" y="5050080"/>
            <a:ext cx="1334520" cy="261000"/>
          </a:xfrm>
          <a:prstGeom prst="rect">
            <a:avLst/>
          </a:prstGeom>
          <a:noFill/>
          <a:ln>
            <a:noFill/>
          </a:ln>
        </p:spPr>
        <p:txBody>
          <a:bodyPr lIns="90000" rIns="90000" tIns="45000" bIns="45000"/>
          <a:p>
            <a:r>
              <a:rPr b="1" lang="en-US" sz="1200">
                <a:latin typeface="Arial"/>
              </a:rPr>
              <a:t>Frame1 Context</a:t>
            </a:r>
            <a:endParaRPr/>
          </a:p>
        </p:txBody>
      </p:sp>
      <p:sp>
        <p:nvSpPr>
          <p:cNvPr id="835" name="Line 23"/>
          <p:cNvSpPr/>
          <p:nvPr/>
        </p:nvSpPr>
        <p:spPr>
          <a:xfrm flipV="1">
            <a:off x="8413200" y="4011840"/>
            <a:ext cx="0" cy="1018440"/>
          </a:xfrm>
          <a:prstGeom prst="line">
            <a:avLst/>
          </a:prstGeom>
          <a:ln w="36720">
            <a:solidFill>
              <a:srgbClr val="ff0000"/>
            </a:solidFill>
            <a:round/>
            <a:tailEnd len="med" type="triangle" w="med"/>
          </a:ln>
        </p:spPr>
      </p:sp>
      <p:sp>
        <p:nvSpPr>
          <p:cNvPr id="836" name="CustomShape 24"/>
          <p:cNvSpPr/>
          <p:nvPr/>
        </p:nvSpPr>
        <p:spPr>
          <a:xfrm>
            <a:off x="7592040" y="2925720"/>
            <a:ext cx="1627200" cy="1032120"/>
          </a:xfrm>
          <a:prstGeom prst="rect">
            <a:avLst/>
          </a:prstGeom>
          <a:noFill/>
          <a:ln w="36720">
            <a:solidFill>
              <a:srgbClr val="ff0000"/>
            </a:solidFill>
            <a:custDash>
              <a:ds d="100000" sp="100000"/>
            </a:custDash>
            <a:round/>
          </a:ln>
        </p:spPr>
        <p:style>
          <a:lnRef idx="0"/>
          <a:fillRef idx="0"/>
          <a:effectRef idx="0"/>
          <a:fontRef idx="minor"/>
        </p:style>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Wrap attributes with iframe calls</a:t>
            </a:r>
            <a:endParaRPr/>
          </a:p>
        </p:txBody>
      </p:sp>
      <p:sp>
        <p:nvSpPr>
          <p:cNvPr id="838" name="TextShape 2"/>
          <p:cNvSpPr txBox="1"/>
          <p:nvPr/>
        </p:nvSpPr>
        <p:spPr>
          <a:xfrm>
            <a:off x="584280" y="1697400"/>
            <a:ext cx="6965640" cy="4443120"/>
          </a:xfrm>
          <a:prstGeom prst="rect">
            <a:avLst/>
          </a:prstGeom>
          <a:noFill/>
          <a:ln>
            <a:noFill/>
          </a:ln>
        </p:spPr>
        <p:txBody>
          <a:bodyPr lIns="90000" rIns="90000" tIns="45000" bIns="45000"/>
          <a:p>
            <a:r>
              <a:rPr lang="en-US">
                <a:solidFill>
                  <a:srgbClr val="ff7700"/>
                </a:solidFill>
                <a:latin typeface="Arial"/>
              </a:rPr>
              <a:t>class</a:t>
            </a:r>
            <a:r>
              <a:rPr lang="en-US">
                <a:solidFill>
                  <a:srgbClr val="000000"/>
                </a:solidFill>
                <a:latin typeface="Arial"/>
              </a:rPr>
              <a:t> IframeTracker</a:t>
            </a:r>
            <a:r>
              <a:rPr lang="en-US">
                <a:solidFill>
                  <a:srgbClr val="66cc66"/>
                </a:solidFill>
                <a:latin typeface="Arial"/>
              </a:rPr>
              <a:t>(</a:t>
            </a:r>
            <a:r>
              <a:rPr lang="en-US">
                <a:solidFill>
                  <a:srgbClr val="008000"/>
                </a:solidFill>
                <a:latin typeface="Arial"/>
              </a:rPr>
              <a:t>object</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000000"/>
                </a:solidFill>
                <a:latin typeface="Arial"/>
              </a:rPr>
              <a:t>...</a:t>
            </a:r>
            <a:endParaRPr/>
          </a:p>
          <a:p>
            <a:r>
              <a:rPr lang="en-US">
                <a:solidFill>
                  <a:srgbClr val="000000"/>
                </a:solidFill>
                <a:latin typeface="Arial"/>
              </a:rPr>
              <a:t>    </a:t>
            </a:r>
            <a:r>
              <a:rPr lang="en-US">
                <a:solidFill>
                  <a:srgbClr val="ff7700"/>
                </a:solidFill>
                <a:latin typeface="Arial"/>
              </a:rPr>
              <a:t>def</a:t>
            </a:r>
            <a:r>
              <a:rPr lang="en-US">
                <a:solidFill>
                  <a:srgbClr val="000000"/>
                </a:solidFill>
                <a:latin typeface="Arial"/>
              </a:rPr>
              <a:t> wrap_callable_attributes</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,o</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ff7700"/>
                </a:solidFill>
                <a:latin typeface="Arial"/>
              </a:rPr>
              <a:t>for</a:t>
            </a:r>
            <a:r>
              <a:rPr lang="en-US">
                <a:solidFill>
                  <a:srgbClr val="000000"/>
                </a:solidFill>
                <a:latin typeface="Arial"/>
              </a:rPr>
              <a:t> attr, item </a:t>
            </a:r>
            <a:r>
              <a:rPr lang="en-US">
                <a:solidFill>
                  <a:srgbClr val="ff7700"/>
                </a:solidFill>
                <a:latin typeface="Arial"/>
              </a:rPr>
              <a:t>in</a:t>
            </a:r>
            <a:r>
              <a:rPr lang="en-US">
                <a:solidFill>
                  <a:srgbClr val="000000"/>
                </a:solidFill>
                <a:latin typeface="Arial"/>
              </a:rPr>
              <a:t> o.</a:t>
            </a:r>
            <a:r>
              <a:rPr lang="en-US">
                <a:solidFill>
                  <a:srgbClr val="0000cd"/>
                </a:solidFill>
                <a:latin typeface="Arial"/>
              </a:rPr>
              <a:t>__class__.__dict__</a:t>
            </a:r>
            <a:r>
              <a:rPr lang="en-US">
                <a:solidFill>
                  <a:srgbClr val="000000"/>
                </a:solidFill>
                <a:latin typeface="Arial"/>
              </a:rPr>
              <a:t>.</a:t>
            </a:r>
            <a:r>
              <a:rPr lang="en-US">
                <a:solidFill>
                  <a:srgbClr val="000000"/>
                </a:solidFill>
                <a:latin typeface="Arial"/>
              </a:rPr>
              <a:t>items</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ff7700"/>
                </a:solidFill>
                <a:latin typeface="Arial"/>
              </a:rPr>
              <a:t>if</a:t>
            </a:r>
            <a:r>
              <a:rPr lang="en-US">
                <a:solidFill>
                  <a:srgbClr val="000000"/>
                </a:solidFill>
                <a:latin typeface="Arial"/>
              </a:rPr>
              <a:t> </a:t>
            </a:r>
            <a:r>
              <a:rPr lang="en-US">
                <a:solidFill>
                  <a:srgbClr val="008000"/>
                </a:solidFill>
                <a:latin typeface="Arial"/>
              </a:rPr>
              <a:t>callable</a:t>
            </a:r>
            <a:r>
              <a:rPr lang="en-US">
                <a:solidFill>
                  <a:srgbClr val="66cc66"/>
                </a:solidFill>
                <a:latin typeface="Arial"/>
              </a:rPr>
              <a:t>(</a:t>
            </a:r>
            <a:r>
              <a:rPr lang="en-US">
                <a:solidFill>
                  <a:srgbClr val="000000"/>
                </a:solidFill>
                <a:latin typeface="Arial"/>
              </a:rPr>
              <a:t>item</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000000"/>
                </a:solidFill>
                <a:latin typeface="Arial"/>
              </a:rPr>
              <a:t>item = </a:t>
            </a:r>
            <a:r>
              <a:rPr lang="en-US">
                <a:solidFill>
                  <a:srgbClr val="008000"/>
                </a:solidFill>
                <a:latin typeface="Arial"/>
              </a:rPr>
              <a:t>getattr</a:t>
            </a:r>
            <a:r>
              <a:rPr lang="en-US">
                <a:solidFill>
                  <a:srgbClr val="66cc66"/>
                </a:solidFill>
                <a:latin typeface="Arial"/>
              </a:rPr>
              <a:t>(</a:t>
            </a:r>
            <a:r>
              <a:rPr lang="en-US">
                <a:solidFill>
                  <a:srgbClr val="000000"/>
                </a:solidFill>
                <a:latin typeface="Arial"/>
              </a:rPr>
              <a:t>o,attr</a:t>
            </a:r>
            <a:r>
              <a:rPr lang="en-US">
                <a:solidFill>
                  <a:srgbClr val="66cc66"/>
                </a:solidFill>
                <a:latin typeface="Arial"/>
              </a:rPr>
              <a:t>)</a:t>
            </a:r>
            <a:endParaRPr/>
          </a:p>
          <a:p>
            <a:r>
              <a:rPr lang="en-US">
                <a:solidFill>
                  <a:srgbClr val="000000"/>
                </a:solidFill>
                <a:latin typeface="Arial"/>
              </a:rPr>
              <a:t>                </a:t>
            </a:r>
            <a:r>
              <a:rPr lang="en-US">
                <a:solidFill>
                  <a:srgbClr val="008000"/>
                </a:solidFill>
                <a:latin typeface="Arial"/>
              </a:rPr>
              <a:t>setattr</a:t>
            </a:r>
            <a:r>
              <a:rPr lang="en-US">
                <a:solidFill>
                  <a:srgbClr val="66cc66"/>
                </a:solidFill>
                <a:latin typeface="Arial"/>
              </a:rPr>
              <a:t>(</a:t>
            </a:r>
            <a:r>
              <a:rPr lang="en-US">
                <a:solidFill>
                  <a:srgbClr val="000000"/>
                </a:solidFill>
                <a:latin typeface="Arial"/>
              </a:rPr>
              <a:t>o,attr,</a:t>
            </a:r>
            <a:r>
              <a:rPr lang="en-US">
                <a:solidFill>
                  <a:srgbClr val="008000"/>
                </a:solidFill>
                <a:latin typeface="Arial"/>
              </a:rPr>
              <a:t>self</a:t>
            </a:r>
            <a:r>
              <a:rPr lang="en-US">
                <a:solidFill>
                  <a:srgbClr val="000000"/>
                </a:solidFill>
                <a:latin typeface="Arial"/>
              </a:rPr>
              <a:t>.</a:t>
            </a:r>
            <a:r>
              <a:rPr lang="en-US">
                <a:solidFill>
                  <a:srgbClr val="000000"/>
                </a:solidFill>
                <a:latin typeface="Arial"/>
              </a:rPr>
              <a:t>wrap_attribute</a:t>
            </a:r>
            <a:r>
              <a:rPr lang="en-US">
                <a:solidFill>
                  <a:srgbClr val="66cc66"/>
                </a:solidFill>
                <a:latin typeface="Arial"/>
              </a:rPr>
              <a:t>(</a:t>
            </a:r>
            <a:r>
              <a:rPr lang="en-US">
                <a:solidFill>
                  <a:srgbClr val="000000"/>
                </a:solidFill>
                <a:latin typeface="Arial"/>
              </a:rPr>
              <a:t>item</a:t>
            </a:r>
            <a:r>
              <a:rPr lang="en-US">
                <a:solidFill>
                  <a:srgbClr val="66cc66"/>
                </a:solidFill>
                <a:latin typeface="Arial"/>
              </a:rPr>
              <a:t>))</a:t>
            </a:r>
            <a:endParaRPr/>
          </a:p>
          <a:p>
            <a:endParaRPr/>
          </a:p>
          <a:p>
            <a:r>
              <a:rPr lang="en-US">
                <a:solidFill>
                  <a:srgbClr val="000000"/>
                </a:solidFill>
                <a:latin typeface="Arial"/>
              </a:rPr>
              <a:t>    </a:t>
            </a:r>
            <a:r>
              <a:rPr lang="en-US">
                <a:solidFill>
                  <a:srgbClr val="ff7700"/>
                </a:solidFill>
                <a:latin typeface="Arial"/>
              </a:rPr>
              <a:t>def</a:t>
            </a:r>
            <a:r>
              <a:rPr lang="en-US">
                <a:solidFill>
                  <a:srgbClr val="000000"/>
                </a:solidFill>
                <a:latin typeface="Arial"/>
              </a:rPr>
              <a:t> wrap_attribute</a:t>
            </a:r>
            <a:r>
              <a:rPr lang="en-US">
                <a:solidFill>
                  <a:srgbClr val="66cc66"/>
                </a:solidFill>
                <a:latin typeface="Arial"/>
              </a:rPr>
              <a:t>(</a:t>
            </a:r>
            <a:r>
              <a:rPr lang="en-US">
                <a:solidFill>
                  <a:srgbClr val="008000"/>
                </a:solidFill>
                <a:latin typeface="Arial"/>
              </a:rPr>
              <a:t>self</a:t>
            </a:r>
            <a:r>
              <a:rPr lang="en-US">
                <a:solidFill>
                  <a:srgbClr val="000000"/>
                </a:solidFill>
                <a:latin typeface="Arial"/>
              </a:rPr>
              <a:t>,item</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ff7700"/>
                </a:solidFill>
                <a:latin typeface="Arial"/>
              </a:rPr>
              <a:t>def</a:t>
            </a:r>
            <a:r>
              <a:rPr lang="en-US">
                <a:solidFill>
                  <a:srgbClr val="000000"/>
                </a:solidFill>
                <a:latin typeface="Arial"/>
              </a:rPr>
              <a:t> wrapper</a:t>
            </a:r>
            <a:r>
              <a:rPr lang="en-US">
                <a:solidFill>
                  <a:srgbClr val="66cc66"/>
                </a:solidFill>
                <a:latin typeface="Arial"/>
              </a:rPr>
              <a:t>(*</a:t>
            </a:r>
            <a:r>
              <a:rPr lang="en-US">
                <a:solidFill>
                  <a:srgbClr val="000000"/>
                </a:solidFill>
                <a:latin typeface="Arial"/>
              </a:rPr>
              <a:t>args, </a:t>
            </a:r>
            <a:r>
              <a:rPr lang="en-US">
                <a:solidFill>
                  <a:srgbClr val="66cc66"/>
                </a:solidFill>
                <a:latin typeface="Arial"/>
              </a:rPr>
              <a:t>**</a:t>
            </a:r>
            <a:r>
              <a:rPr lang="en-US">
                <a:solidFill>
                  <a:srgbClr val="000000"/>
                </a:solidFill>
                <a:latin typeface="Arial"/>
              </a:rPr>
              <a:t>kwargs</a:t>
            </a:r>
            <a:r>
              <a:rPr lang="en-US">
                <a:solidFill>
                  <a:srgbClr val="66cc66"/>
                </a:solidFill>
                <a:latin typeface="Arial"/>
              </a:rPr>
              <a:t>)</a:t>
            </a:r>
            <a:r>
              <a:rPr lang="en-US">
                <a:solidFill>
                  <a:srgbClr val="000000"/>
                </a:solidFill>
                <a:latin typeface="Arial"/>
              </a:rPr>
              <a:t>:</a:t>
            </a:r>
            <a:endParaRPr/>
          </a:p>
          <a:p>
            <a:r>
              <a:rPr lang="en-US">
                <a:solidFill>
                  <a:srgbClr val="000000"/>
                </a:solidFill>
                <a:latin typeface="Arial"/>
              </a:rPr>
              <a:t>            </a:t>
            </a:r>
            <a:r>
              <a:rPr lang="en-US">
                <a:solidFill>
                  <a:srgbClr val="000000"/>
                </a:solidFill>
                <a:latin typeface="Arial"/>
              </a:rPr>
              <a:t>...</a:t>
            </a:r>
            <a:endParaRPr/>
          </a:p>
          <a:p>
            <a:r>
              <a:rPr lang="en-US">
                <a:solidFill>
                  <a:srgbClr val="000000"/>
                </a:solidFill>
                <a:latin typeface="Arial"/>
              </a:rPr>
              <a:t>            </a:t>
            </a:r>
            <a:r>
              <a:rPr lang="en-US">
                <a:solidFill>
                  <a:srgbClr val="000000"/>
                </a:solidFill>
                <a:latin typeface="Arial"/>
              </a:rPr>
              <a:t>switched = </a:t>
            </a:r>
            <a:r>
              <a:rPr lang="en-US">
                <a:solidFill>
                  <a:srgbClr val="008000"/>
                </a:solidFill>
                <a:latin typeface="Arial"/>
              </a:rPr>
              <a:t>self</a:t>
            </a:r>
            <a:r>
              <a:rPr lang="en-US">
                <a:solidFill>
                  <a:srgbClr val="000000"/>
                </a:solidFill>
                <a:latin typeface="Arial"/>
              </a:rPr>
              <a:t>._switch_to_iframe_context</a:t>
            </a:r>
            <a:r>
              <a:rPr lang="en-US">
                <a:solidFill>
                  <a:srgbClr val="66cc66"/>
                </a:solidFill>
                <a:latin typeface="Arial"/>
              </a:rPr>
              <a:t>(</a:t>
            </a:r>
            <a:r>
              <a:rPr lang="en-US">
                <a:solidFill>
                  <a:srgbClr val="000000"/>
                </a:solidFill>
                <a:latin typeface="Arial"/>
              </a:rPr>
              <a:t>final_framelevel</a:t>
            </a:r>
            <a:r>
              <a:rPr lang="en-US">
                <a:solidFill>
                  <a:srgbClr val="66cc66"/>
                </a:solidFill>
                <a:latin typeface="Arial"/>
              </a:rPr>
              <a:t>)</a:t>
            </a:r>
            <a:endParaRPr/>
          </a:p>
          <a:p>
            <a:r>
              <a:rPr lang="en-US">
                <a:solidFill>
                  <a:srgbClr val="000000"/>
                </a:solidFill>
                <a:latin typeface="Arial"/>
              </a:rPr>
              <a:t>            </a:t>
            </a:r>
            <a:r>
              <a:rPr lang="en-US">
                <a:solidFill>
                  <a:srgbClr val="000000"/>
                </a:solidFill>
                <a:latin typeface="Arial"/>
              </a:rPr>
              <a:t>result = item</a:t>
            </a:r>
            <a:r>
              <a:rPr lang="en-US">
                <a:solidFill>
                  <a:srgbClr val="66cc66"/>
                </a:solidFill>
                <a:latin typeface="Arial"/>
              </a:rPr>
              <a:t>(*</a:t>
            </a:r>
            <a:r>
              <a:rPr lang="en-US">
                <a:solidFill>
                  <a:srgbClr val="000000"/>
                </a:solidFill>
                <a:latin typeface="Arial"/>
              </a:rPr>
              <a:t>args, </a:t>
            </a:r>
            <a:r>
              <a:rPr lang="en-US">
                <a:solidFill>
                  <a:srgbClr val="66cc66"/>
                </a:solidFill>
                <a:latin typeface="Arial"/>
              </a:rPr>
              <a:t>**</a:t>
            </a:r>
            <a:r>
              <a:rPr lang="en-US">
                <a:solidFill>
                  <a:srgbClr val="000000"/>
                </a:solidFill>
                <a:latin typeface="Arial"/>
              </a:rPr>
              <a:t>kwargs</a:t>
            </a:r>
            <a:r>
              <a:rPr lang="en-US">
                <a:solidFill>
                  <a:srgbClr val="66cc66"/>
                </a:solidFill>
                <a:latin typeface="Arial"/>
              </a:rPr>
              <a:t>)</a:t>
            </a:r>
            <a:endParaRPr/>
          </a:p>
          <a:p>
            <a:r>
              <a:rPr lang="en-US">
                <a:solidFill>
                  <a:srgbClr val="000000"/>
                </a:solidFill>
                <a:latin typeface="Arial"/>
              </a:rPr>
              <a:t>            </a:t>
            </a:r>
            <a:r>
              <a:rPr lang="en-US">
                <a:solidFill>
                  <a:srgbClr val="008000"/>
                </a:solidFill>
                <a:latin typeface="Arial"/>
              </a:rPr>
              <a:t>self</a:t>
            </a:r>
            <a:r>
              <a:rPr lang="en-US">
                <a:solidFill>
                  <a:srgbClr val="000000"/>
                </a:solidFill>
                <a:latin typeface="Arial"/>
              </a:rPr>
              <a:t>._switch_to_iframe_context</a:t>
            </a:r>
            <a:r>
              <a:rPr lang="en-US">
                <a:solidFill>
                  <a:srgbClr val="66cc66"/>
                </a:solidFill>
                <a:latin typeface="Arial"/>
              </a:rPr>
              <a:t>(</a:t>
            </a:r>
            <a:r>
              <a:rPr lang="en-US">
                <a:solidFill>
                  <a:srgbClr val="000000"/>
                </a:solidFill>
                <a:latin typeface="Arial"/>
              </a:rPr>
              <a:t>initial_framelevel</a:t>
            </a:r>
            <a:r>
              <a:rPr lang="en-US">
                <a:solidFill>
                  <a:srgbClr val="66cc66"/>
                </a:solidFill>
                <a:latin typeface="Arial"/>
              </a:rPr>
              <a:t>)</a:t>
            </a:r>
            <a:endParaRPr/>
          </a:p>
          <a:p>
            <a:r>
              <a:rPr lang="en-US">
                <a:solidFill>
                  <a:srgbClr val="000000"/>
                </a:solidFill>
                <a:latin typeface="Arial"/>
              </a:rPr>
              <a:t>            </a:t>
            </a:r>
            <a:endParaRPr/>
          </a:p>
          <a:p>
            <a:r>
              <a:rPr lang="en-US">
                <a:solidFill>
                  <a:srgbClr val="000000"/>
                </a:solidFill>
                <a:latin typeface="Arial"/>
              </a:rPr>
              <a:t>            </a:t>
            </a:r>
            <a:r>
              <a:rPr lang="en-US">
                <a:solidFill>
                  <a:srgbClr val="ff7700"/>
                </a:solidFill>
                <a:latin typeface="Arial"/>
              </a:rPr>
              <a:t>return</a:t>
            </a:r>
            <a:r>
              <a:rPr lang="en-US">
                <a:solidFill>
                  <a:srgbClr val="000000"/>
                </a:solidFill>
                <a:latin typeface="Arial"/>
              </a:rPr>
              <a:t> result</a:t>
            </a:r>
            <a:endParaRPr/>
          </a:p>
          <a:p>
            <a:r>
              <a:rPr lang="en-US">
                <a:solidFill>
                  <a:srgbClr val="000000"/>
                </a:solidFill>
                <a:latin typeface="Arial"/>
              </a:rPr>
              <a:t>        </a:t>
            </a:r>
            <a:r>
              <a:rPr lang="en-US">
                <a:solidFill>
                  <a:srgbClr val="ff7700"/>
                </a:solidFill>
                <a:latin typeface="Arial"/>
              </a:rPr>
              <a:t>return</a:t>
            </a:r>
            <a:r>
              <a:rPr lang="en-US">
                <a:solidFill>
                  <a:srgbClr val="000000"/>
                </a:solidFill>
                <a:latin typeface="Arial"/>
              </a:rPr>
              <a:t> wrapper</a:t>
            </a:r>
            <a:endParaRPr/>
          </a:p>
        </p:txBody>
      </p:sp>
      <p:sp>
        <p:nvSpPr>
          <p:cNvPr id="839" name="CustomShape 3"/>
          <p:cNvSpPr/>
          <p:nvPr/>
        </p:nvSpPr>
        <p:spPr>
          <a:xfrm>
            <a:off x="5226480" y="5666040"/>
            <a:ext cx="4113360" cy="548640"/>
          </a:xfrm>
          <a:prstGeom prst="rect">
            <a:avLst/>
          </a:prstGeom>
          <a:solidFill>
            <a:srgbClr val="ffffcc"/>
          </a:solidFill>
          <a:ln>
            <a:noFill/>
          </a:ln>
        </p:spPr>
        <p:style>
          <a:lnRef idx="0"/>
          <a:fillRef idx="0"/>
          <a:effectRef idx="0"/>
          <a:fontRef idx="minor"/>
        </p:style>
      </p:sp>
      <p:sp>
        <p:nvSpPr>
          <p:cNvPr id="840" name="CustomShape 4"/>
          <p:cNvSpPr/>
          <p:nvPr/>
        </p:nvSpPr>
        <p:spPr>
          <a:xfrm>
            <a:off x="5226480" y="6967080"/>
            <a:ext cx="4365000" cy="280440"/>
          </a:xfrm>
          <a:prstGeom prst="rect">
            <a:avLst/>
          </a:prstGeom>
          <a:solidFill>
            <a:srgbClr val="ffffcc"/>
          </a:solidFill>
          <a:ln>
            <a:noFill/>
          </a:ln>
        </p:spPr>
        <p:style>
          <a:lnRef idx="0"/>
          <a:fillRef idx="0"/>
          <a:effectRef idx="0"/>
          <a:fontRef idx="minor"/>
        </p:style>
      </p:sp>
      <p:sp>
        <p:nvSpPr>
          <p:cNvPr id="841" name="TextShape 5"/>
          <p:cNvSpPr txBox="1"/>
          <p:nvPr/>
        </p:nvSpPr>
        <p:spPr>
          <a:xfrm>
            <a:off x="5257080" y="5628240"/>
            <a:ext cx="4405680" cy="1680120"/>
          </a:xfrm>
          <a:prstGeom prst="rect">
            <a:avLst/>
          </a:prstGeom>
          <a:noFill/>
          <a:ln w="18360">
            <a:solidFill>
              <a:srgbClr val="ff3333"/>
            </a:solidFill>
            <a:round/>
          </a:ln>
        </p:spPr>
        <p:txBody>
          <a:bodyPr lIns="99000" rIns="99000" tIns="54000" bIns="54000"/>
          <a:p>
            <a:r>
              <a:rPr lang="en-US">
                <a:latin typeface="Arial"/>
              </a:rPr>
              <a:t>frame = self.find_element('</a:t>
            </a:r>
            <a:r>
              <a:rPr lang="en-US">
                <a:solidFill>
                  <a:srgbClr val="ff0000"/>
                </a:solidFill>
                <a:latin typeface="Arial"/>
              </a:rPr>
              <a:t>#frame1</a:t>
            </a:r>
            <a:r>
              <a:rPr lang="en-US">
                <a:latin typeface="Arial"/>
              </a:rPr>
              <a:t>')</a:t>
            </a:r>
            <a:endParaRPr/>
          </a:p>
          <a:p>
            <a:r>
              <a:rPr lang="en-US">
                <a:latin typeface="Arial"/>
              </a:rPr>
              <a:t>self._browser.switch_to_frame(frame)</a:t>
            </a:r>
            <a:endParaRPr/>
          </a:p>
          <a:p>
            <a:r>
              <a:rPr lang="en-US">
                <a:latin typeface="Arial"/>
              </a:rPr>
              <a:t>e = self.find_element(self.locator)</a:t>
            </a:r>
            <a:endParaRPr/>
          </a:p>
          <a:p>
            <a:r>
              <a:rPr lang="en-US">
                <a:latin typeface="Arial"/>
              </a:rPr>
              <a:t>e.clear()</a:t>
            </a:r>
            <a:endParaRPr/>
          </a:p>
          <a:p>
            <a:r>
              <a:rPr lang="en-US">
                <a:latin typeface="Arial"/>
              </a:rPr>
              <a:t>e.send_keys(text)</a:t>
            </a:r>
            <a:endParaRPr/>
          </a:p>
          <a:p>
            <a:r>
              <a:rPr lang="en-US">
                <a:latin typeface="Arial"/>
              </a:rPr>
              <a:t>self._browser.switch_to_default_content()</a:t>
            </a:r>
            <a:endParaRPr/>
          </a:p>
        </p:txBody>
      </p:sp>
      <p:sp>
        <p:nvSpPr>
          <p:cNvPr id="842" name="CustomShape 6"/>
          <p:cNvSpPr/>
          <p:nvPr/>
        </p:nvSpPr>
        <p:spPr>
          <a:xfrm>
            <a:off x="888840" y="2261160"/>
            <a:ext cx="4844880" cy="1371960"/>
          </a:xfrm>
          <a:prstGeom prst="rect">
            <a:avLst/>
          </a:prstGeom>
          <a:solidFill>
            <a:srgbClr val="ffffff">
              <a:alpha val="70000"/>
            </a:srgbClr>
          </a:solidFill>
          <a:ln>
            <a:noFill/>
          </a:ln>
        </p:spPr>
        <p:style>
          <a:lnRef idx="0"/>
          <a:fillRef idx="0"/>
          <a:effectRef idx="0"/>
          <a:fontRef idx="minor"/>
        </p:style>
      </p:sp>
      <p:sp>
        <p:nvSpPr>
          <p:cNvPr id="843" name="CustomShape 7"/>
          <p:cNvSpPr/>
          <p:nvPr/>
        </p:nvSpPr>
        <p:spPr>
          <a:xfrm>
            <a:off x="1370880" y="4538880"/>
            <a:ext cx="6176520" cy="857520"/>
          </a:xfrm>
          <a:prstGeom prst="rect">
            <a:avLst/>
          </a:prstGeom>
          <a:noFill/>
          <a:ln w="18360">
            <a:solidFill>
              <a:srgbClr val="ff3333"/>
            </a:solidFill>
            <a:round/>
          </a:ln>
        </p:spPr>
        <p:style>
          <a:lnRef idx="0"/>
          <a:fillRef idx="0"/>
          <a:effectRef idx="0"/>
          <a:fontRef idx="minor"/>
        </p:style>
      </p:sp>
      <p:sp>
        <p:nvSpPr>
          <p:cNvPr id="844" name="Line 8"/>
          <p:cNvSpPr/>
          <p:nvPr/>
        </p:nvSpPr>
        <p:spPr>
          <a:xfrm flipH="1" flipV="1">
            <a:off x="3656160" y="5487840"/>
            <a:ext cx="1462680" cy="1097640"/>
          </a:xfrm>
          <a:prstGeom prst="line">
            <a:avLst/>
          </a:prstGeom>
          <a:ln w="36720">
            <a:solidFill>
              <a:srgbClr val="ff0000"/>
            </a:solidFill>
            <a:round/>
            <a:headEnd len="med" type="triangle" w="med"/>
            <a:tailEnd len="med" type="triangle" w="med"/>
          </a:ln>
        </p:spPr>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HUBzero History</a:t>
            </a:r>
            <a:endParaRPr/>
          </a:p>
        </p:txBody>
      </p:sp>
      <p:pic>
        <p:nvPicPr>
          <p:cNvPr id="183" name="" descr=""/>
          <p:cNvPicPr/>
          <p:nvPr/>
        </p:nvPicPr>
        <p:blipFill>
          <a:blip r:embed="rId1"/>
          <a:stretch/>
        </p:blipFill>
        <p:spPr>
          <a:xfrm>
            <a:off x="1542600" y="2012040"/>
            <a:ext cx="1552680" cy="996840"/>
          </a:xfrm>
          <a:prstGeom prst="rect">
            <a:avLst/>
          </a:prstGeom>
          <a:ln>
            <a:noFill/>
          </a:ln>
        </p:spPr>
      </p:pic>
      <p:pic>
        <p:nvPicPr>
          <p:cNvPr id="184" name="" descr=""/>
          <p:cNvPicPr/>
          <p:nvPr/>
        </p:nvPicPr>
        <p:blipFill>
          <a:blip r:embed="rId2"/>
          <a:stretch/>
        </p:blipFill>
        <p:spPr>
          <a:xfrm>
            <a:off x="1064160" y="4489560"/>
            <a:ext cx="1552680" cy="996840"/>
          </a:xfrm>
          <a:prstGeom prst="rect">
            <a:avLst/>
          </a:prstGeom>
          <a:ln>
            <a:noFill/>
          </a:ln>
        </p:spPr>
      </p:pic>
      <p:pic>
        <p:nvPicPr>
          <p:cNvPr id="185" name="" descr=""/>
          <p:cNvPicPr/>
          <p:nvPr/>
        </p:nvPicPr>
        <p:blipFill>
          <a:blip r:embed="rId3"/>
          <a:stretch/>
        </p:blipFill>
        <p:spPr>
          <a:xfrm>
            <a:off x="3350160" y="5931720"/>
            <a:ext cx="1552680" cy="1000440"/>
          </a:xfrm>
          <a:prstGeom prst="rect">
            <a:avLst/>
          </a:prstGeom>
          <a:ln>
            <a:noFill/>
          </a:ln>
        </p:spPr>
      </p:pic>
      <p:pic>
        <p:nvPicPr>
          <p:cNvPr id="186" name="" descr=""/>
          <p:cNvPicPr/>
          <p:nvPr/>
        </p:nvPicPr>
        <p:blipFill>
          <a:blip r:embed="rId4"/>
          <a:stretch/>
        </p:blipFill>
        <p:spPr>
          <a:xfrm>
            <a:off x="1523160" y="5678280"/>
            <a:ext cx="1552680" cy="996840"/>
          </a:xfrm>
          <a:prstGeom prst="rect">
            <a:avLst/>
          </a:prstGeom>
          <a:ln>
            <a:noFill/>
          </a:ln>
        </p:spPr>
      </p:pic>
      <p:pic>
        <p:nvPicPr>
          <p:cNvPr id="187" name="" descr=""/>
          <p:cNvPicPr/>
          <p:nvPr/>
        </p:nvPicPr>
        <p:blipFill>
          <a:blip r:embed="rId5"/>
          <a:stretch/>
        </p:blipFill>
        <p:spPr>
          <a:xfrm>
            <a:off x="1064160" y="3291840"/>
            <a:ext cx="1552680" cy="996840"/>
          </a:xfrm>
          <a:prstGeom prst="rect">
            <a:avLst/>
          </a:prstGeom>
          <a:ln>
            <a:noFill/>
          </a:ln>
        </p:spPr>
      </p:pic>
      <p:pic>
        <p:nvPicPr>
          <p:cNvPr id="188" name="" descr=""/>
          <p:cNvPicPr/>
          <p:nvPr/>
        </p:nvPicPr>
        <p:blipFill>
          <a:blip r:embed="rId6"/>
          <a:stretch/>
        </p:blipFill>
        <p:spPr>
          <a:xfrm>
            <a:off x="5178960" y="5935320"/>
            <a:ext cx="1552680" cy="996840"/>
          </a:xfrm>
          <a:prstGeom prst="rect">
            <a:avLst/>
          </a:prstGeom>
          <a:ln>
            <a:noFill/>
          </a:ln>
        </p:spPr>
      </p:pic>
      <p:pic>
        <p:nvPicPr>
          <p:cNvPr id="189" name="" descr=""/>
          <p:cNvPicPr/>
          <p:nvPr/>
        </p:nvPicPr>
        <p:blipFill>
          <a:blip r:embed="rId7"/>
          <a:stretch/>
        </p:blipFill>
        <p:spPr>
          <a:xfrm>
            <a:off x="3350520" y="1756080"/>
            <a:ext cx="1552680" cy="1000440"/>
          </a:xfrm>
          <a:prstGeom prst="rect">
            <a:avLst/>
          </a:prstGeom>
          <a:ln>
            <a:noFill/>
          </a:ln>
        </p:spPr>
      </p:pic>
      <p:pic>
        <p:nvPicPr>
          <p:cNvPr id="190" name="" descr=""/>
          <p:cNvPicPr/>
          <p:nvPr/>
        </p:nvPicPr>
        <p:blipFill>
          <a:blip r:embed="rId8"/>
          <a:stretch/>
        </p:blipFill>
        <p:spPr>
          <a:xfrm>
            <a:off x="5179320" y="1759680"/>
            <a:ext cx="1552680" cy="996840"/>
          </a:xfrm>
          <a:prstGeom prst="rect">
            <a:avLst/>
          </a:prstGeom>
          <a:ln>
            <a:noFill/>
          </a:ln>
        </p:spPr>
      </p:pic>
      <p:pic>
        <p:nvPicPr>
          <p:cNvPr id="191" name="" descr=""/>
          <p:cNvPicPr/>
          <p:nvPr/>
        </p:nvPicPr>
        <p:blipFill>
          <a:blip r:embed="rId9"/>
          <a:stretch/>
        </p:blipFill>
        <p:spPr>
          <a:xfrm>
            <a:off x="7014600" y="2012400"/>
            <a:ext cx="1552680" cy="996840"/>
          </a:xfrm>
          <a:prstGeom prst="rect">
            <a:avLst/>
          </a:prstGeom>
          <a:ln>
            <a:noFill/>
          </a:ln>
        </p:spPr>
      </p:pic>
      <p:pic>
        <p:nvPicPr>
          <p:cNvPr id="192" name="" descr=""/>
          <p:cNvPicPr/>
          <p:nvPr/>
        </p:nvPicPr>
        <p:blipFill>
          <a:blip r:embed="rId10"/>
          <a:stretch/>
        </p:blipFill>
        <p:spPr>
          <a:xfrm>
            <a:off x="7463520" y="4489920"/>
            <a:ext cx="1552680" cy="996840"/>
          </a:xfrm>
          <a:prstGeom prst="rect">
            <a:avLst/>
          </a:prstGeom>
          <a:ln>
            <a:noFill/>
          </a:ln>
        </p:spPr>
      </p:pic>
      <p:pic>
        <p:nvPicPr>
          <p:cNvPr id="193" name="" descr=""/>
          <p:cNvPicPr/>
          <p:nvPr/>
        </p:nvPicPr>
        <p:blipFill>
          <a:blip r:embed="rId11"/>
          <a:stretch/>
        </p:blipFill>
        <p:spPr>
          <a:xfrm>
            <a:off x="6995160" y="5678640"/>
            <a:ext cx="1552680" cy="996840"/>
          </a:xfrm>
          <a:prstGeom prst="rect">
            <a:avLst/>
          </a:prstGeom>
          <a:ln>
            <a:noFill/>
          </a:ln>
        </p:spPr>
      </p:pic>
      <p:pic>
        <p:nvPicPr>
          <p:cNvPr id="194" name="" descr=""/>
          <p:cNvPicPr/>
          <p:nvPr/>
        </p:nvPicPr>
        <p:blipFill>
          <a:blip r:embed="rId12"/>
          <a:stretch/>
        </p:blipFill>
        <p:spPr>
          <a:xfrm>
            <a:off x="7463520" y="3292200"/>
            <a:ext cx="1552680" cy="996840"/>
          </a:xfrm>
          <a:prstGeom prst="rect">
            <a:avLst/>
          </a:prstGeom>
          <a:ln>
            <a:noFill/>
          </a:ln>
        </p:spPr>
      </p:pic>
      <p:pic>
        <p:nvPicPr>
          <p:cNvPr id="195" name="" descr=""/>
          <p:cNvPicPr/>
          <p:nvPr/>
        </p:nvPicPr>
        <p:blipFill>
          <a:blip r:embed="rId13"/>
          <a:stretch/>
        </p:blipFill>
        <p:spPr>
          <a:xfrm>
            <a:off x="2769120" y="2680200"/>
            <a:ext cx="406080" cy="486000"/>
          </a:xfrm>
          <a:prstGeom prst="rect">
            <a:avLst/>
          </a:prstGeom>
          <a:ln>
            <a:noFill/>
          </a:ln>
        </p:spPr>
      </p:pic>
      <p:pic>
        <p:nvPicPr>
          <p:cNvPr id="196" name="" descr=""/>
          <p:cNvPicPr/>
          <p:nvPr/>
        </p:nvPicPr>
        <p:blipFill>
          <a:blip r:embed="rId14"/>
          <a:stretch/>
        </p:blipFill>
        <p:spPr>
          <a:xfrm>
            <a:off x="2383200" y="3855600"/>
            <a:ext cx="406080" cy="486000"/>
          </a:xfrm>
          <a:prstGeom prst="rect">
            <a:avLst/>
          </a:prstGeom>
          <a:ln>
            <a:noFill/>
          </a:ln>
        </p:spPr>
      </p:pic>
      <p:pic>
        <p:nvPicPr>
          <p:cNvPr id="197" name="" descr=""/>
          <p:cNvPicPr/>
          <p:nvPr/>
        </p:nvPicPr>
        <p:blipFill>
          <a:blip r:embed="rId15"/>
          <a:stretch/>
        </p:blipFill>
        <p:spPr>
          <a:xfrm>
            <a:off x="2443320" y="5000400"/>
            <a:ext cx="406080" cy="486000"/>
          </a:xfrm>
          <a:prstGeom prst="rect">
            <a:avLst/>
          </a:prstGeom>
          <a:ln>
            <a:noFill/>
          </a:ln>
        </p:spPr>
      </p:pic>
      <p:pic>
        <p:nvPicPr>
          <p:cNvPr id="198" name="" descr=""/>
          <p:cNvPicPr/>
          <p:nvPr/>
        </p:nvPicPr>
        <p:blipFill>
          <a:blip r:embed="rId16"/>
          <a:stretch/>
        </p:blipFill>
        <p:spPr>
          <a:xfrm>
            <a:off x="2752200" y="5614560"/>
            <a:ext cx="406080" cy="486000"/>
          </a:xfrm>
          <a:prstGeom prst="rect">
            <a:avLst/>
          </a:prstGeom>
          <a:ln>
            <a:noFill/>
          </a:ln>
        </p:spPr>
      </p:pic>
      <p:pic>
        <p:nvPicPr>
          <p:cNvPr id="199" name="" descr=""/>
          <p:cNvPicPr/>
          <p:nvPr/>
        </p:nvPicPr>
        <p:blipFill>
          <a:blip r:embed="rId17"/>
          <a:stretch/>
        </p:blipFill>
        <p:spPr>
          <a:xfrm>
            <a:off x="6888240" y="5460480"/>
            <a:ext cx="406080" cy="486000"/>
          </a:xfrm>
          <a:prstGeom prst="rect">
            <a:avLst/>
          </a:prstGeom>
          <a:ln>
            <a:noFill/>
          </a:ln>
        </p:spPr>
      </p:pic>
      <p:pic>
        <p:nvPicPr>
          <p:cNvPr id="200" name="" descr=""/>
          <p:cNvPicPr/>
          <p:nvPr/>
        </p:nvPicPr>
        <p:blipFill>
          <a:blip r:embed="rId18"/>
          <a:stretch/>
        </p:blipFill>
        <p:spPr>
          <a:xfrm>
            <a:off x="2383200" y="3855600"/>
            <a:ext cx="406080" cy="486000"/>
          </a:xfrm>
          <a:prstGeom prst="rect">
            <a:avLst/>
          </a:prstGeom>
          <a:ln>
            <a:noFill/>
          </a:ln>
        </p:spPr>
      </p:pic>
      <p:pic>
        <p:nvPicPr>
          <p:cNvPr id="201" name="" descr=""/>
          <p:cNvPicPr/>
          <p:nvPr/>
        </p:nvPicPr>
        <p:blipFill>
          <a:blip r:embed="rId19"/>
          <a:stretch/>
        </p:blipFill>
        <p:spPr>
          <a:xfrm>
            <a:off x="5686920" y="5726160"/>
            <a:ext cx="406080" cy="486000"/>
          </a:xfrm>
          <a:prstGeom prst="rect">
            <a:avLst/>
          </a:prstGeom>
          <a:ln>
            <a:noFill/>
          </a:ln>
        </p:spPr>
      </p:pic>
      <p:pic>
        <p:nvPicPr>
          <p:cNvPr id="202" name="" descr=""/>
          <p:cNvPicPr/>
          <p:nvPr/>
        </p:nvPicPr>
        <p:blipFill>
          <a:blip r:embed="rId20"/>
          <a:stretch/>
        </p:blipFill>
        <p:spPr>
          <a:xfrm>
            <a:off x="3962520" y="5735160"/>
            <a:ext cx="406080" cy="486000"/>
          </a:xfrm>
          <a:prstGeom prst="rect">
            <a:avLst/>
          </a:prstGeom>
          <a:ln>
            <a:noFill/>
          </a:ln>
        </p:spPr>
      </p:pic>
      <p:pic>
        <p:nvPicPr>
          <p:cNvPr id="203" name="" descr=""/>
          <p:cNvPicPr/>
          <p:nvPr/>
        </p:nvPicPr>
        <p:blipFill>
          <a:blip r:embed="rId21"/>
          <a:stretch/>
        </p:blipFill>
        <p:spPr>
          <a:xfrm>
            <a:off x="7360200" y="4911120"/>
            <a:ext cx="406080" cy="486000"/>
          </a:xfrm>
          <a:prstGeom prst="rect">
            <a:avLst/>
          </a:prstGeom>
          <a:ln>
            <a:noFill/>
          </a:ln>
        </p:spPr>
      </p:pic>
      <p:pic>
        <p:nvPicPr>
          <p:cNvPr id="204" name="" descr=""/>
          <p:cNvPicPr/>
          <p:nvPr/>
        </p:nvPicPr>
        <p:blipFill>
          <a:blip r:embed="rId22"/>
          <a:stretch/>
        </p:blipFill>
        <p:spPr>
          <a:xfrm>
            <a:off x="4039200" y="2336760"/>
            <a:ext cx="406080" cy="486000"/>
          </a:xfrm>
          <a:prstGeom prst="rect">
            <a:avLst/>
          </a:prstGeom>
          <a:ln>
            <a:noFill/>
          </a:ln>
        </p:spPr>
      </p:pic>
      <p:pic>
        <p:nvPicPr>
          <p:cNvPr id="205" name="" descr=""/>
          <p:cNvPicPr/>
          <p:nvPr/>
        </p:nvPicPr>
        <p:blipFill>
          <a:blip r:embed="rId23"/>
          <a:stretch/>
        </p:blipFill>
        <p:spPr>
          <a:xfrm>
            <a:off x="5798520" y="2345400"/>
            <a:ext cx="406080" cy="486000"/>
          </a:xfrm>
          <a:prstGeom prst="rect">
            <a:avLst/>
          </a:prstGeom>
          <a:ln>
            <a:noFill/>
          </a:ln>
        </p:spPr>
      </p:pic>
      <p:pic>
        <p:nvPicPr>
          <p:cNvPr id="206" name="" descr=""/>
          <p:cNvPicPr/>
          <p:nvPr/>
        </p:nvPicPr>
        <p:blipFill>
          <a:blip r:embed="rId24"/>
          <a:stretch/>
        </p:blipFill>
        <p:spPr>
          <a:xfrm>
            <a:off x="6948000" y="2611440"/>
            <a:ext cx="406080" cy="486000"/>
          </a:xfrm>
          <a:prstGeom prst="rect">
            <a:avLst/>
          </a:prstGeom>
          <a:ln>
            <a:noFill/>
          </a:ln>
        </p:spPr>
      </p:pic>
      <p:pic>
        <p:nvPicPr>
          <p:cNvPr id="207" name="" descr=""/>
          <p:cNvPicPr/>
          <p:nvPr/>
        </p:nvPicPr>
        <p:blipFill>
          <a:blip r:embed="rId25"/>
          <a:stretch/>
        </p:blipFill>
        <p:spPr>
          <a:xfrm>
            <a:off x="7385760" y="3589560"/>
            <a:ext cx="406080" cy="486000"/>
          </a:xfrm>
          <a:prstGeom prst="rect">
            <a:avLst/>
          </a:prstGeom>
          <a:ln>
            <a:noFill/>
          </a:ln>
        </p:spPr>
      </p:pic>
      <p:pic>
        <p:nvPicPr>
          <p:cNvPr id="208" name="" descr=""/>
          <p:cNvPicPr/>
          <p:nvPr/>
        </p:nvPicPr>
        <p:blipFill>
          <a:blip r:embed="rId26"/>
          <a:stretch/>
        </p:blipFill>
        <p:spPr>
          <a:xfrm>
            <a:off x="2417400" y="2917440"/>
            <a:ext cx="295920" cy="306360"/>
          </a:xfrm>
          <a:prstGeom prst="rect">
            <a:avLst/>
          </a:prstGeom>
          <a:ln>
            <a:noFill/>
          </a:ln>
        </p:spPr>
      </p:pic>
      <p:pic>
        <p:nvPicPr>
          <p:cNvPr id="209" name="" descr=""/>
          <p:cNvPicPr/>
          <p:nvPr/>
        </p:nvPicPr>
        <p:blipFill>
          <a:blip r:embed="rId27"/>
          <a:stretch/>
        </p:blipFill>
        <p:spPr>
          <a:xfrm>
            <a:off x="3601440" y="5625360"/>
            <a:ext cx="295920" cy="306360"/>
          </a:xfrm>
          <a:prstGeom prst="rect">
            <a:avLst/>
          </a:prstGeom>
          <a:ln>
            <a:noFill/>
          </a:ln>
        </p:spPr>
      </p:pic>
      <p:pic>
        <p:nvPicPr>
          <p:cNvPr id="210" name="" descr=""/>
          <p:cNvPicPr/>
          <p:nvPr/>
        </p:nvPicPr>
        <p:blipFill>
          <a:blip r:embed="rId28"/>
          <a:stretch/>
        </p:blipFill>
        <p:spPr>
          <a:xfrm>
            <a:off x="7360200" y="4604760"/>
            <a:ext cx="295920" cy="306360"/>
          </a:xfrm>
          <a:prstGeom prst="rect">
            <a:avLst/>
          </a:prstGeom>
          <a:ln>
            <a:noFill/>
          </a:ln>
        </p:spPr>
      </p:pic>
      <p:pic>
        <p:nvPicPr>
          <p:cNvPr id="211" name="" descr=""/>
          <p:cNvPicPr/>
          <p:nvPr/>
        </p:nvPicPr>
        <p:blipFill>
          <a:blip r:embed="rId29"/>
          <a:stretch/>
        </p:blipFill>
        <p:spPr>
          <a:xfrm>
            <a:off x="6252840" y="2450160"/>
            <a:ext cx="295920" cy="306360"/>
          </a:xfrm>
          <a:prstGeom prst="rect">
            <a:avLst/>
          </a:prstGeom>
          <a:ln>
            <a:noFill/>
          </a:ln>
        </p:spPr>
      </p:pic>
      <p:pic>
        <p:nvPicPr>
          <p:cNvPr id="212" name="" descr=""/>
          <p:cNvPicPr/>
          <p:nvPr/>
        </p:nvPicPr>
        <p:blipFill>
          <a:blip r:embed="rId30"/>
          <a:stretch/>
        </p:blipFill>
        <p:spPr>
          <a:xfrm>
            <a:off x="4279320" y="3848760"/>
            <a:ext cx="1552680" cy="996840"/>
          </a:xfrm>
          <a:prstGeom prst="rect">
            <a:avLst/>
          </a:prstGeom>
          <a:ln>
            <a:noFill/>
          </a:ln>
        </p:spPr>
      </p:pic>
      <p:sp>
        <p:nvSpPr>
          <p:cNvPr id="213" name="Line 2"/>
          <p:cNvSpPr/>
          <p:nvPr/>
        </p:nvSpPr>
        <p:spPr>
          <a:xfrm flipH="1" flipV="1">
            <a:off x="3192120" y="3217680"/>
            <a:ext cx="952560" cy="609480"/>
          </a:xfrm>
          <a:prstGeom prst="line">
            <a:avLst/>
          </a:prstGeom>
          <a:ln>
            <a:solidFill>
              <a:srgbClr val="000000"/>
            </a:solidFill>
            <a:tailEnd len="med" type="triangle" w="med"/>
          </a:ln>
        </p:spPr>
      </p:sp>
      <p:sp>
        <p:nvSpPr>
          <p:cNvPr id="214" name="Line 3"/>
          <p:cNvSpPr/>
          <p:nvPr/>
        </p:nvSpPr>
        <p:spPr>
          <a:xfrm flipV="1">
            <a:off x="5912640" y="3878640"/>
            <a:ext cx="1389960" cy="343080"/>
          </a:xfrm>
          <a:prstGeom prst="line">
            <a:avLst/>
          </a:prstGeom>
          <a:ln>
            <a:solidFill>
              <a:srgbClr val="000000"/>
            </a:solidFill>
            <a:tailEnd len="med" type="triangle" w="med"/>
          </a:ln>
        </p:spPr>
      </p:sp>
      <p:sp>
        <p:nvSpPr>
          <p:cNvPr id="215" name="Line 4"/>
          <p:cNvSpPr/>
          <p:nvPr/>
        </p:nvSpPr>
        <p:spPr>
          <a:xfrm>
            <a:off x="5397480" y="4845600"/>
            <a:ext cx="334800" cy="834840"/>
          </a:xfrm>
          <a:prstGeom prst="line">
            <a:avLst/>
          </a:prstGeom>
          <a:ln>
            <a:solidFill>
              <a:srgbClr val="000000"/>
            </a:solidFill>
            <a:tailEnd len="med" type="triangle" w="med"/>
          </a:ln>
        </p:spPr>
      </p:sp>
      <p:sp>
        <p:nvSpPr>
          <p:cNvPr id="216" name="Line 5"/>
          <p:cNvSpPr/>
          <p:nvPr/>
        </p:nvSpPr>
        <p:spPr>
          <a:xfrm flipH="1">
            <a:off x="4264920" y="4899600"/>
            <a:ext cx="360360" cy="763920"/>
          </a:xfrm>
          <a:prstGeom prst="line">
            <a:avLst/>
          </a:prstGeom>
          <a:ln>
            <a:solidFill>
              <a:srgbClr val="000000"/>
            </a:solidFill>
            <a:tailEnd len="med" type="triangle" w="med"/>
          </a:ln>
        </p:spPr>
      </p:sp>
      <p:sp>
        <p:nvSpPr>
          <p:cNvPr id="217" name="Line 6"/>
          <p:cNvSpPr/>
          <p:nvPr/>
        </p:nvSpPr>
        <p:spPr>
          <a:xfrm flipV="1">
            <a:off x="5448960" y="2891520"/>
            <a:ext cx="497880" cy="936000"/>
          </a:xfrm>
          <a:prstGeom prst="line">
            <a:avLst/>
          </a:prstGeom>
          <a:ln>
            <a:solidFill>
              <a:srgbClr val="000000"/>
            </a:solidFill>
            <a:tailEnd len="med" type="triangle" w="med"/>
          </a:ln>
        </p:spPr>
      </p:sp>
      <p:sp>
        <p:nvSpPr>
          <p:cNvPr id="218" name="Line 7"/>
          <p:cNvSpPr/>
          <p:nvPr/>
        </p:nvSpPr>
        <p:spPr>
          <a:xfrm flipH="1">
            <a:off x="2926440" y="4547880"/>
            <a:ext cx="1304640" cy="600480"/>
          </a:xfrm>
          <a:prstGeom prst="line">
            <a:avLst/>
          </a:prstGeom>
          <a:ln>
            <a:solidFill>
              <a:srgbClr val="000000"/>
            </a:solidFill>
            <a:tailEnd len="med" type="triangle" w="med"/>
          </a:ln>
        </p:spPr>
      </p:sp>
      <p:sp>
        <p:nvSpPr>
          <p:cNvPr id="219" name="Line 8"/>
          <p:cNvSpPr/>
          <p:nvPr/>
        </p:nvSpPr>
        <p:spPr>
          <a:xfrm>
            <a:off x="5912640" y="4771080"/>
            <a:ext cx="978120" cy="609120"/>
          </a:xfrm>
          <a:prstGeom prst="line">
            <a:avLst/>
          </a:prstGeom>
          <a:ln>
            <a:solidFill>
              <a:srgbClr val="000000"/>
            </a:solidFill>
            <a:tailEnd len="med" type="triangle" w="med"/>
          </a:ln>
        </p:spPr>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Types of Errors</a:t>
            </a:r>
            <a:endParaRPr/>
          </a:p>
        </p:txBody>
      </p:sp>
      <p:pic>
        <p:nvPicPr>
          <p:cNvPr id="221" name="" descr=""/>
          <p:cNvPicPr/>
          <p:nvPr/>
        </p:nvPicPr>
        <p:blipFill>
          <a:blip r:embed="rId1"/>
          <a:stretch/>
        </p:blipFill>
        <p:spPr>
          <a:xfrm>
            <a:off x="808560" y="2294640"/>
            <a:ext cx="4511880" cy="3154320"/>
          </a:xfrm>
          <a:prstGeom prst="rect">
            <a:avLst/>
          </a:prstGeom>
          <a:ln>
            <a:noFill/>
          </a:ln>
        </p:spPr>
      </p:pic>
      <p:pic>
        <p:nvPicPr>
          <p:cNvPr id="222" name="" descr=""/>
          <p:cNvPicPr/>
          <p:nvPr/>
        </p:nvPicPr>
        <p:blipFill>
          <a:blip r:embed="rId2"/>
          <a:stretch/>
        </p:blipFill>
        <p:spPr>
          <a:xfrm>
            <a:off x="6444720" y="2121840"/>
            <a:ext cx="2076120" cy="33238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Types of Errors</a:t>
            </a:r>
            <a:endParaRPr/>
          </a:p>
        </p:txBody>
      </p:sp>
      <p:pic>
        <p:nvPicPr>
          <p:cNvPr id="224" name="" descr=""/>
          <p:cNvPicPr/>
          <p:nvPr/>
        </p:nvPicPr>
        <p:blipFill>
          <a:blip r:embed="rId1"/>
          <a:stretch/>
        </p:blipFill>
        <p:spPr>
          <a:xfrm>
            <a:off x="534240" y="2203920"/>
            <a:ext cx="5043960" cy="3744000"/>
          </a:xfrm>
          <a:prstGeom prst="rect">
            <a:avLst/>
          </a:prstGeom>
          <a:ln>
            <a:noFill/>
          </a:ln>
        </p:spPr>
      </p:pic>
      <p:pic>
        <p:nvPicPr>
          <p:cNvPr id="225" name="" descr=""/>
          <p:cNvPicPr/>
          <p:nvPr/>
        </p:nvPicPr>
        <p:blipFill>
          <a:blip r:embed="rId2"/>
          <a:stretch/>
        </p:blipFill>
        <p:spPr>
          <a:xfrm>
            <a:off x="5881320" y="1751040"/>
            <a:ext cx="3437640" cy="47624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1168560" y="1675800"/>
            <a:ext cx="3098880" cy="2648520"/>
          </a:xfrm>
          <a:prstGeom prst="rect">
            <a:avLst/>
          </a:prstGeom>
          <a:ln>
            <a:noFill/>
          </a:ln>
        </p:spPr>
      </p:pic>
      <p:sp>
        <p:nvSpPr>
          <p:cNvPr id="227" name="TextShape 1"/>
          <p:cNvSpPr txBox="1"/>
          <p:nvPr/>
        </p:nvSpPr>
        <p:spPr>
          <a:xfrm>
            <a:off x="503640" y="301320"/>
            <a:ext cx="9068760" cy="1262520"/>
          </a:xfrm>
          <a:prstGeom prst="rect">
            <a:avLst/>
          </a:prstGeom>
          <a:noFill/>
          <a:ln>
            <a:noFill/>
          </a:ln>
        </p:spPr>
        <p:txBody>
          <a:bodyPr lIns="0" rIns="0" tIns="0" bIns="0" anchor="ctr"/>
          <a:p>
            <a:pPr algn="ctr"/>
            <a:r>
              <a:rPr lang="en-US" sz="4400">
                <a:latin typeface="Arial"/>
              </a:rPr>
              <a:t>Testing on the hub</a:t>
            </a:r>
            <a:endParaRPr/>
          </a:p>
        </p:txBody>
      </p:sp>
      <p:sp>
        <p:nvSpPr>
          <p:cNvPr id="228" name="TextShape 2"/>
          <p:cNvSpPr txBox="1"/>
          <p:nvPr/>
        </p:nvSpPr>
        <p:spPr>
          <a:xfrm>
            <a:off x="4104000" y="2342160"/>
            <a:ext cx="4919040" cy="657360"/>
          </a:xfrm>
          <a:prstGeom prst="rect">
            <a:avLst/>
          </a:prstGeom>
          <a:noFill/>
          <a:ln>
            <a:noFill/>
          </a:ln>
        </p:spPr>
        <p:txBody>
          <a:bodyPr lIns="90000" rIns="90000" tIns="45000" bIns="45000"/>
          <a:p>
            <a:r>
              <a:rPr lang="en-US" sz="4000">
                <a:latin typeface="Arial"/>
              </a:rPr>
              <a:t>} User InterfaceTests</a:t>
            </a:r>
            <a:endParaRPr/>
          </a:p>
        </p:txBody>
      </p:sp>
      <p:sp>
        <p:nvSpPr>
          <p:cNvPr id="229" name="TextShape 3"/>
          <p:cNvSpPr txBox="1"/>
          <p:nvPr/>
        </p:nvSpPr>
        <p:spPr>
          <a:xfrm>
            <a:off x="4102200" y="2927160"/>
            <a:ext cx="4912920" cy="657360"/>
          </a:xfrm>
          <a:prstGeom prst="rect">
            <a:avLst/>
          </a:prstGeom>
          <a:noFill/>
          <a:ln>
            <a:noFill/>
          </a:ln>
        </p:spPr>
        <p:txBody>
          <a:bodyPr lIns="90000" rIns="90000" tIns="45000" bIns="45000"/>
          <a:p>
            <a:r>
              <a:rPr lang="en-US" sz="4000">
                <a:latin typeface="Arial"/>
              </a:rPr>
              <a:t>} Service Layer Tests</a:t>
            </a:r>
            <a:endParaRPr/>
          </a:p>
        </p:txBody>
      </p:sp>
      <p:sp>
        <p:nvSpPr>
          <p:cNvPr id="230" name="TextShape 4"/>
          <p:cNvSpPr txBox="1"/>
          <p:nvPr/>
        </p:nvSpPr>
        <p:spPr>
          <a:xfrm>
            <a:off x="4100040" y="3566520"/>
            <a:ext cx="2710440" cy="657360"/>
          </a:xfrm>
          <a:prstGeom prst="rect">
            <a:avLst/>
          </a:prstGeom>
          <a:noFill/>
          <a:ln>
            <a:noFill/>
          </a:ln>
        </p:spPr>
        <p:txBody>
          <a:bodyPr lIns="90000" rIns="90000" tIns="45000" bIns="45000"/>
          <a:p>
            <a:r>
              <a:rPr lang="en-US" sz="4000">
                <a:latin typeface="Arial"/>
              </a:rPr>
              <a:t>} Unit Tests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